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7ACB85-0125-43EF-89BC-2B375332BBA1}">
  <a:tblStyle styleId="{797ACB85-0125-43EF-89BC-2B375332BB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CAE697B-FA3A-42CE-ADF7-A8823733A1A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a9d7a4b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a9d7a4b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7dd9c51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7dd9c51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7dd9c51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7dd9c51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7dd9c51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7dd9c51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f1ddf104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f1ddf104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7dd9c51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7dd9c51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a9d7a4bb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a9d7a4bb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f5616cfd6_1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f5616cfd6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7dd9c51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7dd9c51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a9c7711e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a9c7711e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a9d7a4b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a9d7a4b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a9d7a4b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a9d7a4b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f2e1bfd9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f2e1bfd9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f2e1bfd9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f2e1bfd9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a9d7a4bb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a9d7a4bb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f5616cfd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f5616cfd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a9d7a4bb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a9d7a4bb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31333" y="1545450"/>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66"/>
              <a:t>CS6120 Final </a:t>
            </a:r>
            <a:r>
              <a:rPr lang="en" sz="2866"/>
              <a:t>Project: </a:t>
            </a:r>
            <a:endParaRPr sz="2866"/>
          </a:p>
          <a:p>
            <a:pPr indent="0" lvl="0" marL="0" rtl="0" algn="l">
              <a:spcBef>
                <a:spcPts val="0"/>
              </a:spcBef>
              <a:spcAft>
                <a:spcPts val="0"/>
              </a:spcAft>
              <a:buNone/>
            </a:pPr>
            <a:r>
              <a:rPr lang="en"/>
              <a:t>Identifying and Classifying Toxic Online Behavior</a:t>
            </a:r>
            <a:endParaRPr/>
          </a:p>
        </p:txBody>
      </p:sp>
      <p:sp>
        <p:nvSpPr>
          <p:cNvPr id="87" name="Google Shape;87;p13"/>
          <p:cNvSpPr txBox="1"/>
          <p:nvPr>
            <p:ph idx="1" type="subTitle"/>
          </p:nvPr>
        </p:nvSpPr>
        <p:spPr>
          <a:xfrm>
            <a:off x="331325" y="3439200"/>
            <a:ext cx="8520600" cy="792600"/>
          </a:xfrm>
          <a:prstGeom prst="rect">
            <a:avLst/>
          </a:prstGeom>
        </p:spPr>
        <p:txBody>
          <a:bodyPr anchorCtr="0" anchor="t" bIns="91425" lIns="91425" spcFirstLastPara="1" rIns="91425" wrap="square" tIns="91425">
            <a:normAutofit lnSpcReduction="20000"/>
          </a:bodyPr>
          <a:lstStyle/>
          <a:p>
            <a:pPr indent="0" lvl="0" marL="0" rtl="0" algn="l">
              <a:lnSpc>
                <a:spcPct val="80000"/>
              </a:lnSpc>
              <a:spcBef>
                <a:spcPts val="0"/>
              </a:spcBef>
              <a:spcAft>
                <a:spcPts val="0"/>
              </a:spcAft>
              <a:buSzPts val="935"/>
              <a:buNone/>
            </a:pPr>
            <a:r>
              <a:rPr lang="en" sz="1979"/>
              <a:t>Under Prof. Prashant Mittal </a:t>
            </a:r>
            <a:endParaRPr sz="1979"/>
          </a:p>
          <a:p>
            <a:pPr indent="0" lvl="0" marL="0" rtl="0" algn="l">
              <a:lnSpc>
                <a:spcPct val="80000"/>
              </a:lnSpc>
              <a:spcBef>
                <a:spcPts val="0"/>
              </a:spcBef>
              <a:spcAft>
                <a:spcPts val="0"/>
              </a:spcAft>
              <a:buSzPts val="935"/>
              <a:buNone/>
            </a:pPr>
            <a:br>
              <a:rPr lang="en" sz="1979"/>
            </a:br>
            <a:r>
              <a:rPr lang="en" sz="1979"/>
              <a:t>Group F: </a:t>
            </a:r>
            <a:r>
              <a:rPr lang="en" sz="1979"/>
              <a:t>Ruijia Xiong, </a:t>
            </a:r>
            <a:r>
              <a:rPr lang="en" sz="1979"/>
              <a:t>Gaurav, </a:t>
            </a:r>
            <a:r>
              <a:rPr lang="en" sz="1979"/>
              <a:t> Jheel Kamdar, </a:t>
            </a:r>
            <a:r>
              <a:rPr lang="en" sz="1979"/>
              <a:t>Xiaowen Sun</a:t>
            </a:r>
            <a:endParaRPr sz="1979"/>
          </a:p>
        </p:txBody>
      </p:sp>
      <p:pic>
        <p:nvPicPr>
          <p:cNvPr id="88" name="Google Shape;88;p13"/>
          <p:cNvPicPr preferRelativeResize="0"/>
          <p:nvPr/>
        </p:nvPicPr>
        <p:blipFill>
          <a:blip r:embed="rId3">
            <a:alphaModFix/>
          </a:blip>
          <a:stretch>
            <a:fillRect/>
          </a:stretch>
        </p:blipFill>
        <p:spPr>
          <a:xfrm>
            <a:off x="6458825" y="0"/>
            <a:ext cx="2685174" cy="179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Models of Choice</a:t>
            </a:r>
            <a:endParaRPr/>
          </a:p>
          <a:p>
            <a:pPr indent="0" lvl="0" marL="0" rtl="0" algn="l">
              <a:spcBef>
                <a:spcPts val="0"/>
              </a:spcBef>
              <a:spcAft>
                <a:spcPts val="0"/>
              </a:spcAft>
              <a:buNone/>
            </a:pPr>
            <a:r>
              <a:t/>
            </a:r>
            <a:endParaRPr/>
          </a:p>
        </p:txBody>
      </p:sp>
      <p:sp>
        <p:nvSpPr>
          <p:cNvPr id="164" name="Google Shape;164;p22"/>
          <p:cNvSpPr txBox="1"/>
          <p:nvPr>
            <p:ph idx="1" type="body"/>
          </p:nvPr>
        </p:nvSpPr>
        <p:spPr>
          <a:xfrm>
            <a:off x="729450" y="1375825"/>
            <a:ext cx="7817400" cy="32838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D0D0D"/>
              </a:buClr>
              <a:buSzPts val="1400"/>
              <a:buFont typeface="Roboto"/>
              <a:buChar char="●"/>
            </a:pPr>
            <a:r>
              <a:rPr b="1" lang="en" sz="1400">
                <a:solidFill>
                  <a:srgbClr val="0D0D0D"/>
                </a:solidFill>
              </a:rPr>
              <a:t>Logistic Regression</a:t>
            </a:r>
            <a:endParaRPr b="1" sz="1400">
              <a:solidFill>
                <a:srgbClr val="0D0D0D"/>
              </a:solidFill>
            </a:endParaRPr>
          </a:p>
          <a:p>
            <a:pPr indent="-317500" lvl="1" marL="914400" rtl="0" algn="l">
              <a:spcBef>
                <a:spcPts val="0"/>
              </a:spcBef>
              <a:spcAft>
                <a:spcPts val="0"/>
              </a:spcAft>
              <a:buClr>
                <a:schemeClr val="dk1"/>
              </a:buClr>
              <a:buSzPts val="1400"/>
              <a:buChar char="○"/>
            </a:pPr>
            <a:r>
              <a:rPr lang="en" sz="1400">
                <a:solidFill>
                  <a:schemeClr val="dk1"/>
                </a:solidFill>
              </a:rPr>
              <a:t>Utilized for its effectiveness in binary classification tasks, providing interpretable probabilities of outcomes based on predictor variable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Architecture: 3 fully connected layer, first 2 layers has dropout rate of 0.5</a:t>
            </a:r>
            <a:endParaRPr sz="1400">
              <a:solidFill>
                <a:schemeClr val="dk1"/>
              </a:solidFill>
            </a:endParaRPr>
          </a:p>
          <a:p>
            <a:pPr indent="-317500" lvl="0" marL="457200" rtl="0" algn="l">
              <a:spcBef>
                <a:spcPts val="0"/>
              </a:spcBef>
              <a:spcAft>
                <a:spcPts val="0"/>
              </a:spcAft>
              <a:buClr>
                <a:srgbClr val="0D0D0D"/>
              </a:buClr>
              <a:buSzPts val="1400"/>
              <a:buFont typeface="Roboto"/>
              <a:buChar char="●"/>
            </a:pPr>
            <a:r>
              <a:rPr b="1" lang="en" sz="1400">
                <a:solidFill>
                  <a:srgbClr val="0D0D0D"/>
                </a:solidFill>
              </a:rPr>
              <a:t>Random Forest with OneVSRestClassifier </a:t>
            </a:r>
            <a:endParaRPr b="1" sz="1400">
              <a:solidFill>
                <a:srgbClr val="0D0D0D"/>
              </a:solidFill>
            </a:endParaRPr>
          </a:p>
          <a:p>
            <a:pPr indent="-317500" lvl="1" marL="914400" rtl="0" algn="l">
              <a:spcBef>
                <a:spcPts val="0"/>
              </a:spcBef>
              <a:spcAft>
                <a:spcPts val="0"/>
              </a:spcAft>
              <a:buClr>
                <a:schemeClr val="dk1"/>
              </a:buClr>
              <a:buSzPts val="1400"/>
              <a:buChar char="○"/>
            </a:pPr>
            <a:r>
              <a:rPr lang="en" sz="1400">
                <a:solidFill>
                  <a:schemeClr val="dk1"/>
                </a:solidFill>
              </a:rPr>
              <a:t>Beneficial for tackling multi-class classification challenges by breaking down the problem into several binary classification subtasks, enabling efficient classification of instances into multiple classes.</a:t>
            </a:r>
            <a:endParaRPr sz="1400">
              <a:solidFill>
                <a:schemeClr val="dk1"/>
              </a:solidFill>
            </a:endParaRPr>
          </a:p>
          <a:p>
            <a:pPr indent="-317500" lvl="0" marL="457200" rtl="0" algn="l">
              <a:spcBef>
                <a:spcPts val="0"/>
              </a:spcBef>
              <a:spcAft>
                <a:spcPts val="0"/>
              </a:spcAft>
              <a:buClr>
                <a:srgbClr val="0D0D0D"/>
              </a:buClr>
              <a:buSzPts val="1400"/>
              <a:buFont typeface="Roboto"/>
              <a:buChar char="●"/>
            </a:pPr>
            <a:r>
              <a:rPr b="1" lang="en" sz="1400">
                <a:solidFill>
                  <a:srgbClr val="0D0D0D"/>
                </a:solidFill>
              </a:rPr>
              <a:t>CNN</a:t>
            </a:r>
            <a:endParaRPr b="1" sz="1400">
              <a:solidFill>
                <a:srgbClr val="0D0D0D"/>
              </a:solidFill>
            </a:endParaRPr>
          </a:p>
          <a:p>
            <a:pPr indent="-317500" lvl="1" marL="914400" rtl="0" algn="l">
              <a:spcBef>
                <a:spcPts val="0"/>
              </a:spcBef>
              <a:spcAft>
                <a:spcPts val="0"/>
              </a:spcAft>
              <a:buClr>
                <a:schemeClr val="dk1"/>
              </a:buClr>
              <a:buSzPts val="1400"/>
              <a:buChar char="○"/>
            </a:pPr>
            <a:r>
              <a:rPr b="1" lang="en" sz="1400">
                <a:solidFill>
                  <a:schemeClr val="dk1"/>
                </a:solidFill>
              </a:rPr>
              <a:t>2 convolutional layers + fully connected classifier</a:t>
            </a:r>
            <a:endParaRPr b="1" sz="1400">
              <a:solidFill>
                <a:schemeClr val="dk1"/>
              </a:solidFill>
            </a:endParaRPr>
          </a:p>
          <a:p>
            <a:pPr indent="-317500" lvl="0" marL="457200" rtl="0" algn="l">
              <a:spcBef>
                <a:spcPts val="0"/>
              </a:spcBef>
              <a:spcAft>
                <a:spcPts val="0"/>
              </a:spcAft>
              <a:buClr>
                <a:srgbClr val="0D0D0D"/>
              </a:buClr>
              <a:buSzPts val="1400"/>
              <a:buFont typeface="Roboto"/>
              <a:buChar char="●"/>
            </a:pPr>
            <a:r>
              <a:rPr b="1" lang="en" sz="1400">
                <a:solidFill>
                  <a:srgbClr val="0D0D0D"/>
                </a:solidFill>
              </a:rPr>
              <a:t>LSTM</a:t>
            </a:r>
            <a:endParaRPr b="1" sz="1400">
              <a:solidFill>
                <a:srgbClr val="0D0D0D"/>
              </a:solidFill>
            </a:endParaRPr>
          </a:p>
          <a:p>
            <a:pPr indent="-317500" lvl="1" marL="914400" rtl="0" algn="l">
              <a:spcBef>
                <a:spcPts val="0"/>
              </a:spcBef>
              <a:spcAft>
                <a:spcPts val="0"/>
              </a:spcAft>
              <a:buClr>
                <a:schemeClr val="dk1"/>
              </a:buClr>
              <a:buSzPts val="1400"/>
              <a:buChar char="○"/>
            </a:pPr>
            <a:r>
              <a:rPr b="1" lang="en" sz="1400">
                <a:solidFill>
                  <a:schemeClr val="dk1"/>
                </a:solidFill>
              </a:rPr>
              <a:t>1 LSTM layer + fully connected classifier</a:t>
            </a:r>
            <a:endParaRPr sz="1400">
              <a:solidFill>
                <a:schemeClr val="dk1"/>
              </a:solidFill>
            </a:endParaRPr>
          </a:p>
        </p:txBody>
      </p:sp>
      <p:sp>
        <p:nvSpPr>
          <p:cNvPr id="165" name="Google Shape;165;p22"/>
          <p:cNvSpPr/>
          <p:nvPr/>
        </p:nvSpPr>
        <p:spPr>
          <a:xfrm>
            <a:off x="4118950" y="734725"/>
            <a:ext cx="4822800" cy="641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lr_scheduler  = ReduceLROnPlateau(monitor='val_loss', factor=0.8, patience=4, verbose=1)</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Models</a:t>
            </a:r>
            <a:endParaRPr/>
          </a:p>
          <a:p>
            <a:pPr indent="0" lvl="0" marL="0" rtl="0" algn="l">
              <a:spcBef>
                <a:spcPts val="0"/>
              </a:spcBef>
              <a:spcAft>
                <a:spcPts val="0"/>
              </a:spcAft>
              <a:buNone/>
            </a:pPr>
            <a:r>
              <a:t/>
            </a:r>
            <a:endParaRPr/>
          </a:p>
        </p:txBody>
      </p:sp>
      <p:grpSp>
        <p:nvGrpSpPr>
          <p:cNvPr id="171" name="Google Shape;171;p23"/>
          <p:cNvGrpSpPr/>
          <p:nvPr/>
        </p:nvGrpSpPr>
        <p:grpSpPr>
          <a:xfrm>
            <a:off x="5170100" y="494300"/>
            <a:ext cx="3248051" cy="2441402"/>
            <a:chOff x="4450450" y="892650"/>
            <a:chExt cx="3248051" cy="2441402"/>
          </a:xfrm>
        </p:grpSpPr>
        <p:pic>
          <p:nvPicPr>
            <p:cNvPr id="172" name="Google Shape;172;p23"/>
            <p:cNvPicPr preferRelativeResize="0"/>
            <p:nvPr/>
          </p:nvPicPr>
          <p:blipFill>
            <a:blip r:embed="rId3">
              <a:alphaModFix/>
            </a:blip>
            <a:stretch>
              <a:fillRect/>
            </a:stretch>
          </p:blipFill>
          <p:spPr>
            <a:xfrm>
              <a:off x="4450450" y="1105476"/>
              <a:ext cx="3248051" cy="2228576"/>
            </a:xfrm>
            <a:prstGeom prst="rect">
              <a:avLst/>
            </a:prstGeom>
            <a:noFill/>
            <a:ln>
              <a:noFill/>
            </a:ln>
          </p:spPr>
        </p:pic>
        <p:sp>
          <p:nvSpPr>
            <p:cNvPr id="173" name="Google Shape;173;p23"/>
            <p:cNvSpPr txBox="1"/>
            <p:nvPr/>
          </p:nvSpPr>
          <p:spPr>
            <a:xfrm>
              <a:off x="5774325" y="892650"/>
              <a:ext cx="14814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rPr>
                <a:t>LSTM</a:t>
              </a:r>
              <a:endParaRPr b="1" sz="1100">
                <a:solidFill>
                  <a:schemeClr val="accent1"/>
                </a:solidFill>
              </a:endParaRPr>
            </a:p>
          </p:txBody>
        </p:sp>
      </p:grpSp>
      <p:grpSp>
        <p:nvGrpSpPr>
          <p:cNvPr id="174" name="Google Shape;174;p23"/>
          <p:cNvGrpSpPr/>
          <p:nvPr/>
        </p:nvGrpSpPr>
        <p:grpSpPr>
          <a:xfrm>
            <a:off x="5267495" y="2816450"/>
            <a:ext cx="3041965" cy="2252275"/>
            <a:chOff x="5278900" y="2816450"/>
            <a:chExt cx="3030449" cy="2224250"/>
          </a:xfrm>
        </p:grpSpPr>
        <p:pic>
          <p:nvPicPr>
            <p:cNvPr id="175" name="Google Shape;175;p23"/>
            <p:cNvPicPr preferRelativeResize="0"/>
            <p:nvPr/>
          </p:nvPicPr>
          <p:blipFill>
            <a:blip r:embed="rId4">
              <a:alphaModFix/>
            </a:blip>
            <a:stretch>
              <a:fillRect/>
            </a:stretch>
          </p:blipFill>
          <p:spPr>
            <a:xfrm>
              <a:off x="5278900" y="3090060"/>
              <a:ext cx="3030449" cy="1950640"/>
            </a:xfrm>
            <a:prstGeom prst="rect">
              <a:avLst/>
            </a:prstGeom>
            <a:noFill/>
            <a:ln>
              <a:noFill/>
            </a:ln>
          </p:spPr>
        </p:pic>
        <p:sp>
          <p:nvSpPr>
            <p:cNvPr id="176" name="Google Shape;176;p23"/>
            <p:cNvSpPr txBox="1"/>
            <p:nvPr/>
          </p:nvSpPr>
          <p:spPr>
            <a:xfrm>
              <a:off x="6248825" y="2816450"/>
              <a:ext cx="14814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rPr>
                <a:t>CNN</a:t>
              </a:r>
              <a:endParaRPr b="1" sz="1100">
                <a:solidFill>
                  <a:schemeClr val="accent1"/>
                </a:solidFill>
              </a:endParaRPr>
            </a:p>
          </p:txBody>
        </p:sp>
      </p:grpSp>
      <p:grpSp>
        <p:nvGrpSpPr>
          <p:cNvPr id="177" name="Google Shape;177;p23"/>
          <p:cNvGrpSpPr/>
          <p:nvPr/>
        </p:nvGrpSpPr>
        <p:grpSpPr>
          <a:xfrm>
            <a:off x="574921" y="1401175"/>
            <a:ext cx="3626305" cy="2779888"/>
            <a:chOff x="669225" y="2063473"/>
            <a:chExt cx="3359556" cy="2596327"/>
          </a:xfrm>
        </p:grpSpPr>
        <p:sp>
          <p:nvSpPr>
            <p:cNvPr id="178" name="Google Shape;178;p23"/>
            <p:cNvSpPr txBox="1"/>
            <p:nvPr/>
          </p:nvSpPr>
          <p:spPr>
            <a:xfrm>
              <a:off x="1709870" y="2063473"/>
              <a:ext cx="1757400" cy="5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rPr>
                <a:t>Logistic Regression</a:t>
              </a:r>
              <a:endParaRPr b="1" sz="1100">
                <a:solidFill>
                  <a:schemeClr val="accent1"/>
                </a:solidFill>
              </a:endParaRPr>
            </a:p>
          </p:txBody>
        </p:sp>
        <p:pic>
          <p:nvPicPr>
            <p:cNvPr id="179" name="Google Shape;179;p23"/>
            <p:cNvPicPr preferRelativeResize="0"/>
            <p:nvPr/>
          </p:nvPicPr>
          <p:blipFill>
            <a:blip r:embed="rId5">
              <a:alphaModFix/>
            </a:blip>
            <a:stretch>
              <a:fillRect/>
            </a:stretch>
          </p:blipFill>
          <p:spPr>
            <a:xfrm>
              <a:off x="669225" y="2331475"/>
              <a:ext cx="3359556" cy="23283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Different Model Prediction Comparison</a:t>
            </a:r>
            <a:endParaRPr/>
          </a:p>
          <a:p>
            <a:pPr indent="0" lvl="0" marL="0" rtl="0" algn="l">
              <a:spcBef>
                <a:spcPts val="0"/>
              </a:spcBef>
              <a:spcAft>
                <a:spcPts val="0"/>
              </a:spcAft>
              <a:buNone/>
            </a:pPr>
            <a:r>
              <a:t/>
            </a:r>
            <a:endParaRPr/>
          </a:p>
        </p:txBody>
      </p:sp>
      <p:sp>
        <p:nvSpPr>
          <p:cNvPr id="185" name="Google Shape;185;p24"/>
          <p:cNvSpPr txBox="1"/>
          <p:nvPr>
            <p:ph idx="1" type="body"/>
          </p:nvPr>
        </p:nvSpPr>
        <p:spPr>
          <a:xfrm>
            <a:off x="729450" y="1375825"/>
            <a:ext cx="7688700" cy="4323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D0D0D"/>
              </a:buClr>
              <a:buSzPts val="1400"/>
              <a:buFont typeface="Roboto"/>
              <a:buChar char="●"/>
            </a:pPr>
            <a:r>
              <a:rPr b="1" lang="en" sz="1400">
                <a:solidFill>
                  <a:srgbClr val="0D0D0D"/>
                </a:solidFill>
              </a:rPr>
              <a:t>LSTM  is not </a:t>
            </a:r>
            <a:r>
              <a:rPr b="1" lang="en" sz="1400">
                <a:solidFill>
                  <a:srgbClr val="0D0D0D"/>
                </a:solidFill>
              </a:rPr>
              <a:t>performing</a:t>
            </a:r>
            <a:r>
              <a:rPr b="1" lang="en" sz="1400">
                <a:solidFill>
                  <a:srgbClr val="0D0D0D"/>
                </a:solidFill>
              </a:rPr>
              <a:t> as expected -  Not using sequential input</a:t>
            </a:r>
            <a:endParaRPr b="1" sz="1400">
              <a:solidFill>
                <a:srgbClr val="0D0D0D"/>
              </a:solidFill>
            </a:endParaRPr>
          </a:p>
        </p:txBody>
      </p:sp>
      <p:graphicFrame>
        <p:nvGraphicFramePr>
          <p:cNvPr id="186" name="Google Shape;186;p24"/>
          <p:cNvGraphicFramePr/>
          <p:nvPr/>
        </p:nvGraphicFramePr>
        <p:xfrm>
          <a:off x="318600" y="1959875"/>
          <a:ext cx="3000000" cy="3000000"/>
        </p:xfrm>
        <a:graphic>
          <a:graphicData uri="http://schemas.openxmlformats.org/drawingml/2006/table">
            <a:tbl>
              <a:tblPr>
                <a:noFill/>
                <a:tableStyleId>{797ACB85-0125-43EF-89BC-2B375332BBA1}</a:tableStyleId>
              </a:tblPr>
              <a:tblGrid>
                <a:gridCol w="1191025"/>
                <a:gridCol w="1614350"/>
                <a:gridCol w="842425"/>
                <a:gridCol w="1215900"/>
                <a:gridCol w="1215900"/>
                <a:gridCol w="1215900"/>
                <a:gridCol w="1215900"/>
              </a:tblGrid>
              <a:tr h="541950">
                <a:tc>
                  <a:txBody>
                    <a:bodyPr/>
                    <a:lstStyle/>
                    <a:p>
                      <a:pPr indent="0" lvl="0" marL="0" rtl="0" algn="l">
                        <a:spcBef>
                          <a:spcPts val="0"/>
                        </a:spcBef>
                        <a:spcAft>
                          <a:spcPts val="0"/>
                        </a:spcAft>
                        <a:buNone/>
                      </a:pPr>
                      <a:r>
                        <a:t/>
                      </a:r>
                      <a:endParaRPr b="1" sz="1300"/>
                    </a:p>
                  </a:txBody>
                  <a:tcPr marT="91425" marB="91425" marR="91425" marL="91425"/>
                </a:tc>
                <a:tc>
                  <a:txBody>
                    <a:bodyPr/>
                    <a:lstStyle/>
                    <a:p>
                      <a:pPr indent="0" lvl="0" marL="0" rtl="0" algn="ctr">
                        <a:spcBef>
                          <a:spcPts val="0"/>
                        </a:spcBef>
                        <a:spcAft>
                          <a:spcPts val="0"/>
                        </a:spcAft>
                        <a:buNone/>
                      </a:pPr>
                      <a:r>
                        <a:rPr b="1" lang="en" sz="1300"/>
                        <a:t>Gross Accuracy</a:t>
                      </a:r>
                      <a:endParaRPr b="1" sz="1300"/>
                    </a:p>
                    <a:p>
                      <a:pPr indent="0" lvl="0" marL="0" rtl="0" algn="ctr">
                        <a:spcBef>
                          <a:spcPts val="0"/>
                        </a:spcBef>
                        <a:spcAft>
                          <a:spcPts val="0"/>
                        </a:spcAft>
                        <a:buNone/>
                      </a:pPr>
                      <a:r>
                        <a:rPr b="1" lang="en" sz="1300"/>
                        <a:t>(Row-wise)</a:t>
                      </a:r>
                      <a:endParaRPr b="1" sz="1300"/>
                    </a:p>
                  </a:txBody>
                  <a:tcPr marT="91425" marB="91425" marR="91425" marL="91425"/>
                </a:tc>
                <a:tc>
                  <a:txBody>
                    <a:bodyPr/>
                    <a:lstStyle/>
                    <a:p>
                      <a:pPr indent="0" lvl="0" marL="0" rtl="0" algn="ctr">
                        <a:spcBef>
                          <a:spcPts val="0"/>
                        </a:spcBef>
                        <a:spcAft>
                          <a:spcPts val="0"/>
                        </a:spcAft>
                        <a:buNone/>
                      </a:pPr>
                      <a:r>
                        <a:rPr b="1" lang="en" sz="1300"/>
                        <a:t>Toxic</a:t>
                      </a:r>
                      <a:endParaRPr b="1" sz="1300"/>
                    </a:p>
                  </a:txBody>
                  <a:tcPr marT="91425" marB="91425" marR="91425" marL="91425"/>
                </a:tc>
                <a:tc>
                  <a:txBody>
                    <a:bodyPr/>
                    <a:lstStyle/>
                    <a:p>
                      <a:pPr indent="0" lvl="0" marL="0" rtl="0" algn="ctr">
                        <a:spcBef>
                          <a:spcPts val="0"/>
                        </a:spcBef>
                        <a:spcAft>
                          <a:spcPts val="0"/>
                        </a:spcAft>
                        <a:buNone/>
                      </a:pPr>
                      <a:r>
                        <a:rPr b="1" lang="en" sz="1300"/>
                        <a:t>Obscene</a:t>
                      </a:r>
                      <a:endParaRPr b="1" sz="1300"/>
                    </a:p>
                  </a:txBody>
                  <a:tcPr marT="91425" marB="91425" marR="91425" marL="91425"/>
                </a:tc>
                <a:tc>
                  <a:txBody>
                    <a:bodyPr/>
                    <a:lstStyle/>
                    <a:p>
                      <a:pPr indent="0" lvl="0" marL="0" rtl="0" algn="ctr">
                        <a:spcBef>
                          <a:spcPts val="0"/>
                        </a:spcBef>
                        <a:spcAft>
                          <a:spcPts val="0"/>
                        </a:spcAft>
                        <a:buNone/>
                      </a:pPr>
                      <a:r>
                        <a:rPr b="1" lang="en" sz="1300"/>
                        <a:t>Threat</a:t>
                      </a:r>
                      <a:endParaRPr b="1" sz="1300"/>
                    </a:p>
                  </a:txBody>
                  <a:tcPr marT="91425" marB="91425" marR="91425" marL="91425"/>
                </a:tc>
                <a:tc>
                  <a:txBody>
                    <a:bodyPr/>
                    <a:lstStyle/>
                    <a:p>
                      <a:pPr indent="0" lvl="0" marL="0" rtl="0" algn="ctr">
                        <a:spcBef>
                          <a:spcPts val="0"/>
                        </a:spcBef>
                        <a:spcAft>
                          <a:spcPts val="0"/>
                        </a:spcAft>
                        <a:buNone/>
                      </a:pPr>
                      <a:r>
                        <a:rPr b="1" lang="en" sz="1300"/>
                        <a:t>Insult</a:t>
                      </a:r>
                      <a:endParaRPr b="1" sz="1300"/>
                    </a:p>
                  </a:txBody>
                  <a:tcPr marT="91425" marB="91425" marR="91425" marL="91425"/>
                </a:tc>
                <a:tc>
                  <a:txBody>
                    <a:bodyPr/>
                    <a:lstStyle/>
                    <a:p>
                      <a:pPr indent="0" lvl="0" marL="0" rtl="0" algn="ctr">
                        <a:spcBef>
                          <a:spcPts val="0"/>
                        </a:spcBef>
                        <a:spcAft>
                          <a:spcPts val="0"/>
                        </a:spcAft>
                        <a:buNone/>
                      </a:pPr>
                      <a:r>
                        <a:rPr b="1" lang="en" sz="1300"/>
                        <a:t>Identity Hate</a:t>
                      </a:r>
                      <a:endParaRPr b="1" sz="1300"/>
                    </a:p>
                  </a:txBody>
                  <a:tcPr marT="91425" marB="91425" marR="91425" marL="91425"/>
                </a:tc>
              </a:tr>
              <a:tr h="541950">
                <a:tc>
                  <a:txBody>
                    <a:bodyPr/>
                    <a:lstStyle/>
                    <a:p>
                      <a:pPr indent="0" lvl="0" marL="0" rtl="0" algn="l">
                        <a:spcBef>
                          <a:spcPts val="0"/>
                        </a:spcBef>
                        <a:spcAft>
                          <a:spcPts val="0"/>
                        </a:spcAft>
                        <a:buNone/>
                      </a:pPr>
                      <a:r>
                        <a:rPr b="1" lang="en" sz="1300"/>
                        <a:t>Logistic Regression</a:t>
                      </a:r>
                      <a:endParaRPr b="1" sz="1300"/>
                    </a:p>
                  </a:txBody>
                  <a:tcPr marT="91425" marB="91425" marR="91425" marL="91425"/>
                </a:tc>
                <a:tc>
                  <a:txBody>
                    <a:bodyPr/>
                    <a:lstStyle/>
                    <a:p>
                      <a:pPr indent="0" lvl="0" marL="0" rtl="0" algn="ctr">
                        <a:spcBef>
                          <a:spcPts val="0"/>
                        </a:spcBef>
                        <a:spcAft>
                          <a:spcPts val="0"/>
                        </a:spcAft>
                        <a:buNone/>
                      </a:pPr>
                      <a:r>
                        <a:rPr lang="en"/>
                        <a:t>0.91</a:t>
                      </a:r>
                      <a:endParaRPr/>
                    </a:p>
                  </a:txBody>
                  <a:tcPr marT="91425" marB="91425" marR="91425" marL="91425"/>
                </a:tc>
                <a:tc>
                  <a:txBody>
                    <a:bodyPr/>
                    <a:lstStyle/>
                    <a:p>
                      <a:pPr indent="0" lvl="0" marL="0" rtl="0" algn="ctr">
                        <a:spcBef>
                          <a:spcPts val="0"/>
                        </a:spcBef>
                        <a:spcAft>
                          <a:spcPts val="0"/>
                        </a:spcAft>
                        <a:buNone/>
                      </a:pPr>
                      <a:r>
                        <a:rPr lang="en"/>
                        <a:t>0.94</a:t>
                      </a:r>
                      <a:endParaRPr/>
                    </a:p>
                  </a:txBody>
                  <a:tcPr marT="91425" marB="91425" marR="91425" marL="91425"/>
                </a:tc>
                <a:tc>
                  <a:txBody>
                    <a:bodyPr/>
                    <a:lstStyle/>
                    <a:p>
                      <a:pPr indent="0" lvl="0" marL="0" rtl="0" algn="ctr">
                        <a:spcBef>
                          <a:spcPts val="0"/>
                        </a:spcBef>
                        <a:spcAft>
                          <a:spcPts val="0"/>
                        </a:spcAft>
                        <a:buNone/>
                      </a:pPr>
                      <a:r>
                        <a:rPr lang="en"/>
                        <a:t>0.96</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ctr">
                        <a:spcBef>
                          <a:spcPts val="0"/>
                        </a:spcBef>
                        <a:spcAft>
                          <a:spcPts val="0"/>
                        </a:spcAft>
                        <a:buNone/>
                      </a:pPr>
                      <a:r>
                        <a:rPr lang="en"/>
                        <a:t>0.96</a:t>
                      </a:r>
                      <a:endParaRPr/>
                    </a:p>
                  </a:txBody>
                  <a:tcPr marT="91425" marB="91425" marR="91425" marL="91425"/>
                </a:tc>
                <a:tc>
                  <a:txBody>
                    <a:bodyPr/>
                    <a:lstStyle/>
                    <a:p>
                      <a:pPr indent="0" lvl="0" marL="0" rtl="0" algn="ctr">
                        <a:spcBef>
                          <a:spcPts val="0"/>
                        </a:spcBef>
                        <a:spcAft>
                          <a:spcPts val="0"/>
                        </a:spcAft>
                        <a:buNone/>
                      </a:pPr>
                      <a:r>
                        <a:rPr lang="en"/>
                        <a:t>0.99</a:t>
                      </a:r>
                      <a:endParaRPr/>
                    </a:p>
                  </a:txBody>
                  <a:tcPr marT="91425" marB="91425" marR="91425" marL="91425"/>
                </a:tc>
              </a:tr>
              <a:tr h="541950">
                <a:tc>
                  <a:txBody>
                    <a:bodyPr/>
                    <a:lstStyle/>
                    <a:p>
                      <a:pPr indent="0" lvl="0" marL="0" rtl="0" algn="l">
                        <a:spcBef>
                          <a:spcPts val="0"/>
                        </a:spcBef>
                        <a:spcAft>
                          <a:spcPts val="0"/>
                        </a:spcAft>
                        <a:buNone/>
                      </a:pPr>
                      <a:r>
                        <a:rPr b="1" lang="en" sz="1300"/>
                        <a:t>Random Forest</a:t>
                      </a:r>
                      <a:endParaRPr b="1" sz="1300"/>
                    </a:p>
                  </a:txBody>
                  <a:tcPr marT="91425" marB="91425" marR="91425" marL="91425"/>
                </a:tc>
                <a:tc>
                  <a:txBody>
                    <a:bodyPr/>
                    <a:lstStyle/>
                    <a:p>
                      <a:pPr indent="0" lvl="0" marL="0" rtl="0" algn="ctr">
                        <a:spcBef>
                          <a:spcPts val="0"/>
                        </a:spcBef>
                        <a:spcAft>
                          <a:spcPts val="0"/>
                        </a:spcAft>
                        <a:buNone/>
                      </a:pPr>
                      <a:r>
                        <a:rPr lang="en"/>
                        <a:t>0.91</a:t>
                      </a:r>
                      <a:endParaRPr/>
                    </a:p>
                  </a:txBody>
                  <a:tcPr marT="91425" marB="91425" marR="91425" marL="91425"/>
                </a:tc>
                <a:tc>
                  <a:txBody>
                    <a:bodyPr/>
                    <a:lstStyle/>
                    <a:p>
                      <a:pPr indent="0" lvl="0" marL="0" rtl="0" algn="ctr">
                        <a:spcBef>
                          <a:spcPts val="0"/>
                        </a:spcBef>
                        <a:spcAft>
                          <a:spcPts val="0"/>
                        </a:spcAft>
                        <a:buNone/>
                      </a:pPr>
                      <a:r>
                        <a:rPr lang="en"/>
                        <a:t>0.94</a:t>
                      </a:r>
                      <a:endParaRPr/>
                    </a:p>
                  </a:txBody>
                  <a:tcPr marT="91425" marB="91425" marR="91425" marL="91425"/>
                </a:tc>
                <a:tc>
                  <a:txBody>
                    <a:bodyPr/>
                    <a:lstStyle/>
                    <a:p>
                      <a:pPr indent="0" lvl="0" marL="0" rtl="0" algn="ctr">
                        <a:spcBef>
                          <a:spcPts val="0"/>
                        </a:spcBef>
                        <a:spcAft>
                          <a:spcPts val="0"/>
                        </a:spcAft>
                        <a:buNone/>
                      </a:pPr>
                      <a:r>
                        <a:rPr lang="en"/>
                        <a:t>0.97</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ctr">
                        <a:spcBef>
                          <a:spcPts val="0"/>
                        </a:spcBef>
                        <a:spcAft>
                          <a:spcPts val="0"/>
                        </a:spcAft>
                        <a:buNone/>
                      </a:pPr>
                      <a:r>
                        <a:rPr lang="en"/>
                        <a:t>0.96</a:t>
                      </a:r>
                      <a:endParaRPr/>
                    </a:p>
                  </a:txBody>
                  <a:tcPr marT="91425" marB="91425" marR="91425" marL="91425"/>
                </a:tc>
                <a:tc>
                  <a:txBody>
                    <a:bodyPr/>
                    <a:lstStyle/>
                    <a:p>
                      <a:pPr indent="0" lvl="0" marL="0" rtl="0" algn="ctr">
                        <a:spcBef>
                          <a:spcPts val="0"/>
                        </a:spcBef>
                        <a:spcAft>
                          <a:spcPts val="0"/>
                        </a:spcAft>
                        <a:buNone/>
                      </a:pPr>
                      <a:r>
                        <a:rPr lang="en"/>
                        <a:t>0.99</a:t>
                      </a:r>
                      <a:endParaRPr/>
                    </a:p>
                  </a:txBody>
                  <a:tcPr marT="91425" marB="91425" marR="91425" marL="91425"/>
                </a:tc>
              </a:tr>
              <a:tr h="541950">
                <a:tc>
                  <a:txBody>
                    <a:bodyPr/>
                    <a:lstStyle/>
                    <a:p>
                      <a:pPr indent="0" lvl="0" marL="0" rtl="0" algn="l">
                        <a:spcBef>
                          <a:spcPts val="0"/>
                        </a:spcBef>
                        <a:spcAft>
                          <a:spcPts val="0"/>
                        </a:spcAft>
                        <a:buNone/>
                      </a:pPr>
                      <a:r>
                        <a:rPr b="1" lang="en" sz="1300"/>
                        <a:t>CNN</a:t>
                      </a:r>
                      <a:endParaRPr b="1" sz="1300"/>
                    </a:p>
                  </a:txBody>
                  <a:tcPr marT="91425" marB="91425" marR="91425" marL="91425"/>
                </a:tc>
                <a:tc>
                  <a:txBody>
                    <a:bodyPr/>
                    <a:lstStyle/>
                    <a:p>
                      <a:pPr indent="0" lvl="0" marL="0" rtl="0" algn="ctr">
                        <a:spcBef>
                          <a:spcPts val="0"/>
                        </a:spcBef>
                        <a:spcAft>
                          <a:spcPts val="0"/>
                        </a:spcAft>
                        <a:buNone/>
                      </a:pPr>
                      <a:r>
                        <a:rPr lang="en"/>
                        <a:t>0.92</a:t>
                      </a:r>
                      <a:endParaRPr/>
                    </a:p>
                  </a:txBody>
                  <a:tcPr marT="91425" marB="91425" marR="91425" marL="91425"/>
                </a:tc>
                <a:tc>
                  <a:txBody>
                    <a:bodyPr/>
                    <a:lstStyle/>
                    <a:p>
                      <a:pPr indent="0" lvl="0" marL="0" rtl="0" algn="ctr">
                        <a:spcBef>
                          <a:spcPts val="0"/>
                        </a:spcBef>
                        <a:spcAft>
                          <a:spcPts val="0"/>
                        </a:spcAft>
                        <a:buNone/>
                      </a:pPr>
                      <a:r>
                        <a:rPr lang="en"/>
                        <a:t>0.94</a:t>
                      </a:r>
                      <a:endParaRPr/>
                    </a:p>
                  </a:txBody>
                  <a:tcPr marT="91425" marB="91425" marR="91425" marL="91425"/>
                </a:tc>
                <a:tc>
                  <a:txBody>
                    <a:bodyPr/>
                    <a:lstStyle/>
                    <a:p>
                      <a:pPr indent="0" lvl="0" marL="0" rtl="0" algn="ctr">
                        <a:spcBef>
                          <a:spcPts val="0"/>
                        </a:spcBef>
                        <a:spcAft>
                          <a:spcPts val="0"/>
                        </a:spcAft>
                        <a:buNone/>
                      </a:pPr>
                      <a:r>
                        <a:rPr lang="en"/>
                        <a:t>0.97</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ctr">
                        <a:spcBef>
                          <a:spcPts val="0"/>
                        </a:spcBef>
                        <a:spcAft>
                          <a:spcPts val="0"/>
                        </a:spcAft>
                        <a:buNone/>
                      </a:pPr>
                      <a:r>
                        <a:rPr lang="en"/>
                        <a:t>0.96</a:t>
                      </a:r>
                      <a:endParaRPr/>
                    </a:p>
                  </a:txBody>
                  <a:tcPr marT="91425" marB="91425" marR="91425" marL="91425"/>
                </a:tc>
                <a:tc>
                  <a:txBody>
                    <a:bodyPr/>
                    <a:lstStyle/>
                    <a:p>
                      <a:pPr indent="0" lvl="0" marL="0" rtl="0" algn="ctr">
                        <a:spcBef>
                          <a:spcPts val="0"/>
                        </a:spcBef>
                        <a:spcAft>
                          <a:spcPts val="0"/>
                        </a:spcAft>
                        <a:buNone/>
                      </a:pPr>
                      <a:r>
                        <a:rPr lang="en"/>
                        <a:t>0.98</a:t>
                      </a:r>
                      <a:endParaRPr/>
                    </a:p>
                  </a:txBody>
                  <a:tcPr marT="91425" marB="91425" marR="91425" marL="91425"/>
                </a:tc>
              </a:tr>
              <a:tr h="541950">
                <a:tc>
                  <a:txBody>
                    <a:bodyPr/>
                    <a:lstStyle/>
                    <a:p>
                      <a:pPr indent="0" lvl="0" marL="0" rtl="0" algn="l">
                        <a:spcBef>
                          <a:spcPts val="0"/>
                        </a:spcBef>
                        <a:spcAft>
                          <a:spcPts val="0"/>
                        </a:spcAft>
                        <a:buNone/>
                      </a:pPr>
                      <a:r>
                        <a:rPr b="1" lang="en" sz="1300"/>
                        <a:t>LSTM</a:t>
                      </a:r>
                      <a:endParaRPr b="1" sz="1300"/>
                    </a:p>
                  </a:txBody>
                  <a:tcPr marT="91425" marB="91425" marR="91425" marL="91425"/>
                </a:tc>
                <a:tc>
                  <a:txBody>
                    <a:bodyPr/>
                    <a:lstStyle/>
                    <a:p>
                      <a:pPr indent="0" lvl="0" marL="0" rtl="0" algn="ctr">
                        <a:spcBef>
                          <a:spcPts val="0"/>
                        </a:spcBef>
                        <a:spcAft>
                          <a:spcPts val="0"/>
                        </a:spcAft>
                        <a:buNone/>
                      </a:pPr>
                      <a:r>
                        <a:rPr lang="en"/>
                        <a:t>0.89</a:t>
                      </a:r>
                      <a:endParaRPr/>
                    </a:p>
                  </a:txBody>
                  <a:tcPr marT="91425" marB="91425" marR="91425" marL="91425"/>
                </a:tc>
                <a:tc>
                  <a:txBody>
                    <a:bodyPr/>
                    <a:lstStyle/>
                    <a:p>
                      <a:pPr indent="0" lvl="0" marL="0" rtl="0" algn="ctr">
                        <a:spcBef>
                          <a:spcPts val="0"/>
                        </a:spcBef>
                        <a:spcAft>
                          <a:spcPts val="0"/>
                        </a:spcAft>
                        <a:buNone/>
                      </a:pPr>
                      <a:r>
                        <a:rPr lang="en"/>
                        <a:t>0.91</a:t>
                      </a:r>
                      <a:endParaRPr/>
                    </a:p>
                  </a:txBody>
                  <a:tcPr marT="91425" marB="91425" marR="91425" marL="91425"/>
                </a:tc>
                <a:tc>
                  <a:txBody>
                    <a:bodyPr/>
                    <a:lstStyle/>
                    <a:p>
                      <a:pPr indent="0" lvl="0" marL="0" rtl="0" algn="ctr">
                        <a:spcBef>
                          <a:spcPts val="0"/>
                        </a:spcBef>
                        <a:spcAft>
                          <a:spcPts val="0"/>
                        </a:spcAft>
                        <a:buNone/>
                      </a:pPr>
                      <a:r>
                        <a:rPr lang="en"/>
                        <a:t>0.94</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ctr">
                        <a:spcBef>
                          <a:spcPts val="0"/>
                        </a:spcBef>
                        <a:spcAft>
                          <a:spcPts val="0"/>
                        </a:spcAft>
                        <a:buNone/>
                      </a:pPr>
                      <a:r>
                        <a:rPr lang="en"/>
                        <a:t>0.95</a:t>
                      </a:r>
                      <a:endParaRPr/>
                    </a:p>
                  </a:txBody>
                  <a:tcPr marT="91425" marB="91425" marR="91425" marL="91425"/>
                </a:tc>
                <a:tc>
                  <a:txBody>
                    <a:bodyPr/>
                    <a:lstStyle/>
                    <a:p>
                      <a:pPr indent="0" lvl="0" marL="0" rtl="0" algn="ctr">
                        <a:spcBef>
                          <a:spcPts val="0"/>
                        </a:spcBef>
                        <a:spcAft>
                          <a:spcPts val="0"/>
                        </a:spcAft>
                        <a:buNone/>
                      </a:pPr>
                      <a:r>
                        <a:rPr lang="en"/>
                        <a:t>0.99</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Transformers</a:t>
            </a:r>
            <a:r>
              <a:rPr lang="en"/>
              <a:t>: Zero-Shot Classification</a:t>
            </a:r>
            <a:endParaRPr/>
          </a:p>
          <a:p>
            <a:pPr indent="0" lvl="0" marL="0" rtl="0" algn="l">
              <a:spcBef>
                <a:spcPts val="0"/>
              </a:spcBef>
              <a:spcAft>
                <a:spcPts val="0"/>
              </a:spcAft>
              <a:buNone/>
            </a:pPr>
            <a:r>
              <a:t/>
            </a:r>
            <a:endParaRPr/>
          </a:p>
        </p:txBody>
      </p:sp>
      <p:sp>
        <p:nvSpPr>
          <p:cNvPr id="192" name="Google Shape;192;p25"/>
          <p:cNvSpPr txBox="1"/>
          <p:nvPr>
            <p:ph idx="1" type="body"/>
          </p:nvPr>
        </p:nvSpPr>
        <p:spPr>
          <a:xfrm>
            <a:off x="653250" y="1375825"/>
            <a:ext cx="8114400" cy="34308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D0D0D"/>
              </a:buClr>
              <a:buSzPts val="1400"/>
              <a:buFont typeface="Roboto"/>
              <a:buChar char="●"/>
            </a:pPr>
            <a:r>
              <a:rPr b="1" lang="en" sz="1400">
                <a:solidFill>
                  <a:srgbClr val="0D0D0D"/>
                </a:solidFill>
              </a:rPr>
              <a:t>Reason to use: </a:t>
            </a:r>
            <a:r>
              <a:rPr lang="en" sz="1400">
                <a:solidFill>
                  <a:srgbClr val="0D0D0D"/>
                </a:solidFill>
              </a:rPr>
              <a:t>Enables our model to predict labels for new types of toxic behavior without requiring explicit training examples for those categories.</a:t>
            </a:r>
            <a:endParaRPr sz="1400">
              <a:solidFill>
                <a:srgbClr val="0D0D0D"/>
              </a:solidFill>
            </a:endParaRPr>
          </a:p>
          <a:p>
            <a:pPr indent="-317500" lvl="0" marL="457200" rtl="0" algn="l">
              <a:spcBef>
                <a:spcPts val="0"/>
              </a:spcBef>
              <a:spcAft>
                <a:spcPts val="0"/>
              </a:spcAft>
              <a:buClr>
                <a:srgbClr val="0D0D0D"/>
              </a:buClr>
              <a:buSzPts val="1400"/>
              <a:buFont typeface="Roboto"/>
              <a:buChar char="●"/>
            </a:pPr>
            <a:r>
              <a:rPr b="1" lang="en" sz="1400">
                <a:solidFill>
                  <a:srgbClr val="0D0D0D"/>
                </a:solidFill>
              </a:rPr>
              <a:t>Models: </a:t>
            </a:r>
            <a:endParaRPr b="1" sz="1400">
              <a:solidFill>
                <a:srgbClr val="0D0D0D"/>
              </a:solidFill>
            </a:endParaRPr>
          </a:p>
          <a:p>
            <a:pPr indent="-311150" lvl="1" marL="914400" rtl="0" algn="l">
              <a:spcBef>
                <a:spcPts val="0"/>
              </a:spcBef>
              <a:spcAft>
                <a:spcPts val="0"/>
              </a:spcAft>
              <a:buClr>
                <a:schemeClr val="dk1"/>
              </a:buClr>
              <a:buSzPts val="1300"/>
              <a:buChar char="○"/>
            </a:pPr>
            <a:r>
              <a:rPr lang="en" sz="1300">
                <a:solidFill>
                  <a:srgbClr val="0D0D0D"/>
                </a:solidFill>
              </a:rPr>
              <a:t>General-purpose —— based on Multi-Genre Natural Language Inference Dataset</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Roberta-large-mnli</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Facebook/bart-large-mnli</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Typeform/distilbert-base-uncased-mnli)</a:t>
            </a:r>
            <a:endParaRPr sz="1300">
              <a:solidFill>
                <a:srgbClr val="0D0D0D"/>
              </a:solidFill>
            </a:endParaRPr>
          </a:p>
          <a:p>
            <a:pPr indent="-311150" lvl="1" marL="914400" rtl="0" algn="l">
              <a:spcBef>
                <a:spcPts val="0"/>
              </a:spcBef>
              <a:spcAft>
                <a:spcPts val="0"/>
              </a:spcAft>
              <a:buClr>
                <a:schemeClr val="dk1"/>
              </a:buClr>
              <a:buSzPts val="1300"/>
              <a:buChar char="○"/>
            </a:pPr>
            <a:r>
              <a:rPr lang="en" sz="1300">
                <a:solidFill>
                  <a:srgbClr val="0D0D0D"/>
                </a:solidFill>
              </a:rPr>
              <a:t>Binary Toxicity Specialized —— based on Jigsaw Toxic Comment Classification Dataset</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S-nlp/roberta_toxicity_classifier</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Martin-ha/toxic-comment-model</a:t>
            </a:r>
            <a:endParaRPr sz="1300">
              <a:solidFill>
                <a:srgbClr val="0D0D0D"/>
              </a:solidFill>
            </a:endParaRPr>
          </a:p>
          <a:p>
            <a:pPr indent="-311150" lvl="2" marL="1371600" rtl="0" algn="l">
              <a:spcBef>
                <a:spcPts val="0"/>
              </a:spcBef>
              <a:spcAft>
                <a:spcPts val="0"/>
              </a:spcAft>
              <a:buClr>
                <a:schemeClr val="dk1"/>
              </a:buClr>
              <a:buSzPts val="1300"/>
              <a:buChar char="■"/>
            </a:pPr>
            <a:r>
              <a:rPr lang="en" sz="1300">
                <a:solidFill>
                  <a:srgbClr val="0D0D0D"/>
                </a:solidFill>
              </a:rPr>
              <a:t>JungleLee/bert-toxic-comment-classification</a:t>
            </a:r>
            <a:endParaRPr sz="1300">
              <a:solidFill>
                <a:srgbClr val="0D0D0D"/>
              </a:solidFill>
            </a:endParaRPr>
          </a:p>
          <a:p>
            <a:pPr indent="-317500" lvl="0" marL="457200" rtl="0" algn="l">
              <a:spcBef>
                <a:spcPts val="0"/>
              </a:spcBef>
              <a:spcAft>
                <a:spcPts val="0"/>
              </a:spcAft>
              <a:buClr>
                <a:srgbClr val="0D0D0D"/>
              </a:buClr>
              <a:buSzPts val="1400"/>
              <a:buFont typeface="Roboto"/>
              <a:buChar char="●"/>
            </a:pPr>
            <a:r>
              <a:rPr b="1" lang="en" sz="1400">
                <a:solidFill>
                  <a:srgbClr val="0D0D0D"/>
                </a:solidFill>
              </a:rPr>
              <a:t>Data: </a:t>
            </a:r>
            <a:r>
              <a:rPr lang="en" sz="1400">
                <a:solidFill>
                  <a:srgbClr val="0D0D0D"/>
                </a:solidFill>
              </a:rPr>
              <a:t>200 random sampled comment data with any of the specified toxic labels</a:t>
            </a:r>
            <a:endParaRPr sz="1400">
              <a:solidFill>
                <a:srgbClr val="0D0D0D"/>
              </a:solidFill>
            </a:endParaRPr>
          </a:p>
          <a:p>
            <a:pPr indent="0" lvl="0" marL="0" rtl="0" algn="l">
              <a:spcBef>
                <a:spcPts val="1500"/>
              </a:spcBef>
              <a:spcAft>
                <a:spcPts val="0"/>
              </a:spcAft>
              <a:buNone/>
            </a:pPr>
            <a:r>
              <a:t/>
            </a:r>
            <a:endParaRPr sz="1400">
              <a:solidFill>
                <a:srgbClr val="0D0D0D"/>
              </a:solidFill>
            </a:endParaRPr>
          </a:p>
          <a:p>
            <a:pPr indent="0" lvl="0" marL="457200" rtl="0" algn="l">
              <a:spcBef>
                <a:spcPts val="1500"/>
              </a:spcBef>
              <a:spcAft>
                <a:spcPts val="1500"/>
              </a:spcAft>
              <a:buNone/>
            </a:pPr>
            <a:r>
              <a:t/>
            </a:r>
            <a:endParaRPr b="1" sz="1400">
              <a:solidFill>
                <a:srgbClr val="0D0D0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Models: Zero-Shot Classification</a:t>
            </a:r>
            <a:endParaRPr/>
          </a:p>
          <a:p>
            <a:pPr indent="0" lvl="0" marL="0" rtl="0" algn="l">
              <a:spcBef>
                <a:spcPts val="0"/>
              </a:spcBef>
              <a:spcAft>
                <a:spcPts val="0"/>
              </a:spcAft>
              <a:buNone/>
            </a:pPr>
            <a:r>
              <a:t/>
            </a:r>
            <a:endParaRPr/>
          </a:p>
        </p:txBody>
      </p:sp>
      <p:sp>
        <p:nvSpPr>
          <p:cNvPr id="198" name="Google Shape;198;p26"/>
          <p:cNvSpPr txBox="1"/>
          <p:nvPr>
            <p:ph idx="1" type="body"/>
          </p:nvPr>
        </p:nvSpPr>
        <p:spPr>
          <a:xfrm>
            <a:off x="653250" y="1223425"/>
            <a:ext cx="8628600" cy="22611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D0D0D"/>
              </a:buClr>
              <a:buSzPts val="1400"/>
              <a:buFont typeface="Roboto"/>
              <a:buChar char="●"/>
            </a:pPr>
            <a:r>
              <a:rPr b="1" lang="en" sz="1400">
                <a:solidFill>
                  <a:srgbClr val="0D0D0D"/>
                </a:solidFill>
              </a:rPr>
              <a:t>Output: </a:t>
            </a:r>
            <a:endParaRPr b="1" sz="1400">
              <a:solidFill>
                <a:srgbClr val="0D0D0D"/>
              </a:solidFill>
            </a:endParaRPr>
          </a:p>
        </p:txBody>
      </p:sp>
      <p:graphicFrame>
        <p:nvGraphicFramePr>
          <p:cNvPr id="199" name="Google Shape;199;p26"/>
          <p:cNvGraphicFramePr/>
          <p:nvPr/>
        </p:nvGraphicFramePr>
        <p:xfrm>
          <a:off x="1220625" y="1739450"/>
          <a:ext cx="3000000" cy="3000000"/>
        </p:xfrm>
        <a:graphic>
          <a:graphicData uri="http://schemas.openxmlformats.org/drawingml/2006/table">
            <a:tbl>
              <a:tblPr>
                <a:noFill/>
                <a:tableStyleId>{7CAE697B-FA3A-42CE-ADF7-A8823733A1A6}</a:tableStyleId>
              </a:tblPr>
              <a:tblGrid>
                <a:gridCol w="2665425"/>
                <a:gridCol w="587925"/>
                <a:gridCol w="752700"/>
                <a:gridCol w="619900"/>
                <a:gridCol w="587925"/>
                <a:gridCol w="974075"/>
              </a:tblGrid>
              <a:tr h="299325">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Model</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Toxic</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Obscene</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Threat</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Insult</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Identity Hate</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roberta-large-mnli</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0.855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0.590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0.195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0.575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0.745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facebook/bart-large-mnli</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0.780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0.590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0.180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0.555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0.695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typeform/distilbert-base-uncased-mnli</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0.265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0.610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0.270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0.560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0.780</a:t>
                      </a:r>
                      <a:endParaRPr b="1"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2"/>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s-nlp/roberta_toxicity_classifier</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0.850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0.665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0.220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0.620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0.255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martin-ha/toxic-comment-model</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0.635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0.685</a:t>
                      </a:r>
                      <a:endParaRPr b="1"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0.365</a:t>
                      </a:r>
                      <a:endParaRPr b="1"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0.640</a:t>
                      </a:r>
                      <a:endParaRPr b="1"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0.450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r>
              <a:tr h="299325">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JungleLee/bert-toxic-comment-classification</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950">
                          <a:solidFill>
                            <a:schemeClr val="dk2"/>
                          </a:solidFill>
                          <a:highlight>
                            <a:schemeClr val="lt1"/>
                          </a:highlight>
                          <a:latin typeface="Roboto"/>
                          <a:ea typeface="Roboto"/>
                          <a:cs typeface="Roboto"/>
                          <a:sym typeface="Roboto"/>
                        </a:rPr>
                        <a:t>0.955</a:t>
                      </a:r>
                      <a:endParaRPr b="1"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0.530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0.070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0.525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950">
                          <a:solidFill>
                            <a:schemeClr val="dk2"/>
                          </a:solidFill>
                          <a:highlight>
                            <a:schemeClr val="lt1"/>
                          </a:highlight>
                          <a:latin typeface="Roboto"/>
                          <a:ea typeface="Roboto"/>
                          <a:cs typeface="Roboto"/>
                          <a:sym typeface="Roboto"/>
                        </a:rPr>
                        <a:t>0.120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6350">
                      <a:solidFill>
                        <a:srgbClr val="E3E3E3"/>
                      </a:solidFill>
                      <a:prstDash val="solid"/>
                      <a:round/>
                      <a:headEnd len="sm" w="sm" type="none"/>
                      <a:tailEnd len="sm" w="sm" type="none"/>
                    </a:lnL>
                    <a:lnR cap="flat" cmpd="sng" w="6350">
                      <a:solidFill>
                        <a:srgbClr val="E3E3E3"/>
                      </a:solidFill>
                      <a:prstDash val="solid"/>
                      <a:round/>
                      <a:headEnd len="sm" w="sm" type="none"/>
                      <a:tailEnd len="sm" w="sm" type="none"/>
                    </a:lnR>
                    <a:lnT cap="flat" cmpd="sng" w="6350">
                      <a:solidFill>
                        <a:srgbClr val="E3E3E3"/>
                      </a:solidFill>
                      <a:prstDash val="solid"/>
                      <a:round/>
                      <a:headEnd len="sm" w="sm" type="none"/>
                      <a:tailEnd len="sm" w="sm" type="none"/>
                    </a:lnT>
                    <a:lnB cap="flat" cmpd="sng" w="6350">
                      <a:solidFill>
                        <a:srgbClr val="E3E3E3"/>
                      </a:solidFill>
                      <a:prstDash val="solid"/>
                      <a:round/>
                      <a:headEnd len="sm" w="sm" type="none"/>
                      <a:tailEnd len="sm" w="sm" type="none"/>
                    </a:lnB>
                    <a:solidFill>
                      <a:schemeClr val="lt1"/>
                    </a:solidFill>
                  </a:tcPr>
                </a:tc>
              </a:tr>
            </a:tbl>
          </a:graphicData>
        </a:graphic>
      </p:graphicFrame>
      <p:sp>
        <p:nvSpPr>
          <p:cNvPr id="200" name="Google Shape;200;p26"/>
          <p:cNvSpPr txBox="1"/>
          <p:nvPr/>
        </p:nvSpPr>
        <p:spPr>
          <a:xfrm>
            <a:off x="208650" y="4106975"/>
            <a:ext cx="7929300" cy="523200"/>
          </a:xfrm>
          <a:prstGeom prst="rect">
            <a:avLst/>
          </a:prstGeom>
          <a:noFill/>
          <a:ln>
            <a:noFill/>
          </a:ln>
        </p:spPr>
        <p:txBody>
          <a:bodyPr anchorCtr="0" anchor="t" bIns="91425" lIns="91425" spcFirstLastPara="1" rIns="91425" wrap="square" tIns="91425">
            <a:spAutoFit/>
          </a:bodyPr>
          <a:lstStyle/>
          <a:p>
            <a:pPr indent="-298450" lvl="0" marL="914400" rtl="0" algn="l">
              <a:spcBef>
                <a:spcPts val="0"/>
              </a:spcBef>
              <a:spcAft>
                <a:spcPts val="0"/>
              </a:spcAft>
              <a:buSzPts val="1100"/>
              <a:buChar char="●"/>
            </a:pPr>
            <a:r>
              <a:rPr lang="en" sz="1100"/>
              <a:t>Fine-tuned toxicity models generally outperform general-purpose models in identifying toxic behavior</a:t>
            </a:r>
            <a:endParaRPr sz="1100"/>
          </a:p>
          <a:p>
            <a:pPr indent="-298450" lvl="0" marL="914400" rtl="0" algn="l">
              <a:spcBef>
                <a:spcPts val="0"/>
              </a:spcBef>
              <a:spcAft>
                <a:spcPts val="0"/>
              </a:spcAft>
              <a:buSzPts val="1100"/>
              <a:buChar char="●"/>
            </a:pPr>
            <a:r>
              <a:rPr lang="en" sz="1100"/>
              <a:t>Challenging in achieving uniformly high performance in all categories, especially in nuanced areas like threat.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729450" y="57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Models: Zero-Shot Classification</a:t>
            </a:r>
            <a:endParaRPr/>
          </a:p>
          <a:p>
            <a:pPr indent="0" lvl="0" marL="0" rtl="0" algn="l">
              <a:spcBef>
                <a:spcPts val="0"/>
              </a:spcBef>
              <a:spcAft>
                <a:spcPts val="0"/>
              </a:spcAft>
              <a:buNone/>
            </a:pPr>
            <a:r>
              <a:t/>
            </a:r>
            <a:endParaRPr/>
          </a:p>
        </p:txBody>
      </p:sp>
      <p:sp>
        <p:nvSpPr>
          <p:cNvPr id="206" name="Google Shape;206;p27"/>
          <p:cNvSpPr txBox="1"/>
          <p:nvPr>
            <p:ph idx="1" type="body"/>
          </p:nvPr>
        </p:nvSpPr>
        <p:spPr>
          <a:xfrm>
            <a:off x="653250" y="1223425"/>
            <a:ext cx="8628600" cy="22611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D0D0D"/>
              </a:buClr>
              <a:buSzPts val="1400"/>
              <a:buFont typeface="Roboto"/>
              <a:buChar char="●"/>
            </a:pPr>
            <a:r>
              <a:rPr b="1" lang="en" sz="1400">
                <a:solidFill>
                  <a:srgbClr val="0D0D0D"/>
                </a:solidFill>
              </a:rPr>
              <a:t>Output: </a:t>
            </a:r>
            <a:endParaRPr b="1" sz="1400">
              <a:solidFill>
                <a:srgbClr val="0D0D0D"/>
              </a:solidFill>
            </a:endParaRPr>
          </a:p>
        </p:txBody>
      </p:sp>
      <p:pic>
        <p:nvPicPr>
          <p:cNvPr id="207" name="Google Shape;207;p27"/>
          <p:cNvPicPr preferRelativeResize="0"/>
          <p:nvPr/>
        </p:nvPicPr>
        <p:blipFill>
          <a:blip r:embed="rId3">
            <a:alphaModFix/>
          </a:blip>
          <a:stretch>
            <a:fillRect/>
          </a:stretch>
        </p:blipFill>
        <p:spPr>
          <a:xfrm>
            <a:off x="4651600" y="1203225"/>
            <a:ext cx="4447950" cy="3183996"/>
          </a:xfrm>
          <a:prstGeom prst="rect">
            <a:avLst/>
          </a:prstGeom>
          <a:noFill/>
          <a:ln>
            <a:noFill/>
          </a:ln>
        </p:spPr>
      </p:pic>
      <p:pic>
        <p:nvPicPr>
          <p:cNvPr id="208" name="Google Shape;208;p27"/>
          <p:cNvPicPr preferRelativeResize="0"/>
          <p:nvPr/>
        </p:nvPicPr>
        <p:blipFill>
          <a:blip r:embed="rId4">
            <a:alphaModFix/>
          </a:blip>
          <a:stretch>
            <a:fillRect/>
          </a:stretch>
        </p:blipFill>
        <p:spPr>
          <a:xfrm>
            <a:off x="0" y="1563225"/>
            <a:ext cx="4651599" cy="2725150"/>
          </a:xfrm>
          <a:prstGeom prst="rect">
            <a:avLst/>
          </a:prstGeom>
          <a:noFill/>
          <a:ln>
            <a:noFill/>
          </a:ln>
        </p:spPr>
      </p:pic>
      <p:sp>
        <p:nvSpPr>
          <p:cNvPr id="209" name="Google Shape;209;p27"/>
          <p:cNvSpPr txBox="1"/>
          <p:nvPr/>
        </p:nvSpPr>
        <p:spPr>
          <a:xfrm>
            <a:off x="278525" y="4387225"/>
            <a:ext cx="7929300" cy="492600"/>
          </a:xfrm>
          <a:prstGeom prst="rect">
            <a:avLst/>
          </a:prstGeom>
          <a:noFill/>
          <a:ln>
            <a:noFill/>
          </a:ln>
        </p:spPr>
        <p:txBody>
          <a:bodyPr anchorCtr="0" anchor="t" bIns="91425" lIns="91425" spcFirstLastPara="1" rIns="91425" wrap="square" tIns="91425">
            <a:spAutoFit/>
          </a:bodyPr>
          <a:lstStyle/>
          <a:p>
            <a:pPr indent="-292100" lvl="0" marL="914400" rtl="0" algn="l">
              <a:spcBef>
                <a:spcPts val="0"/>
              </a:spcBef>
              <a:spcAft>
                <a:spcPts val="0"/>
              </a:spcAft>
              <a:buSzPts val="1000"/>
              <a:buChar char="●"/>
            </a:pPr>
            <a:r>
              <a:rPr lang="en" sz="1000"/>
              <a:t>Fine-tuned toxicity models generally outperform general-purpose models in identifying toxic behavior</a:t>
            </a:r>
            <a:endParaRPr sz="1000"/>
          </a:p>
          <a:p>
            <a:pPr indent="-292100" lvl="0" marL="914400" rtl="0" algn="l">
              <a:spcBef>
                <a:spcPts val="0"/>
              </a:spcBef>
              <a:spcAft>
                <a:spcPts val="0"/>
              </a:spcAft>
              <a:buSzPts val="1000"/>
              <a:buChar char="●"/>
            </a:pPr>
            <a:r>
              <a:rPr lang="en" sz="1000"/>
              <a:t>Challenging in achieving uniformly high performance in all categories, especially in nuanced areas like threat.</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29450" y="6156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0"/>
              </a:spcBef>
              <a:spcAft>
                <a:spcPts val="0"/>
              </a:spcAft>
              <a:buClr>
                <a:schemeClr val="dk1"/>
              </a:buClr>
              <a:buSzPct val="42307"/>
              <a:buFont typeface="Arial"/>
              <a:buNone/>
            </a:pPr>
            <a:r>
              <a:rPr lang="en">
                <a:solidFill>
                  <a:srgbClr val="0D0D0D"/>
                </a:solidFill>
              </a:rPr>
              <a:t>Limitation &amp; Lessons Learnt</a:t>
            </a:r>
            <a:endParaRPr/>
          </a:p>
        </p:txBody>
      </p:sp>
      <p:sp>
        <p:nvSpPr>
          <p:cNvPr id="215" name="Google Shape;215;p28"/>
          <p:cNvSpPr txBox="1"/>
          <p:nvPr>
            <p:ph idx="1" type="body"/>
          </p:nvPr>
        </p:nvSpPr>
        <p:spPr>
          <a:xfrm>
            <a:off x="729450" y="1340575"/>
            <a:ext cx="7688700" cy="2900400"/>
          </a:xfrm>
          <a:prstGeom prst="rect">
            <a:avLst/>
          </a:prstGeom>
        </p:spPr>
        <p:txBody>
          <a:bodyPr anchorCtr="0" anchor="t" bIns="91425" lIns="91425" spcFirstLastPara="1" rIns="91425" wrap="square" tIns="91425">
            <a:noAutofit/>
          </a:bodyPr>
          <a:lstStyle/>
          <a:p>
            <a:pPr indent="-323850" lvl="0" marL="457200" rtl="0" algn="l">
              <a:spcBef>
                <a:spcPts val="1500"/>
              </a:spcBef>
              <a:spcAft>
                <a:spcPts val="0"/>
              </a:spcAft>
              <a:buClr>
                <a:srgbClr val="0D0D0D"/>
              </a:buClr>
              <a:buSzPts val="1500"/>
              <a:buFont typeface="Arial"/>
              <a:buChar char="●"/>
            </a:pPr>
            <a:r>
              <a:rPr b="1" lang="en" sz="1500">
                <a:solidFill>
                  <a:srgbClr val="0D0D0D"/>
                </a:solidFill>
                <a:latin typeface="Arial"/>
                <a:ea typeface="Arial"/>
                <a:cs typeface="Arial"/>
                <a:sym typeface="Arial"/>
              </a:rPr>
              <a:t>Limited dataset size: 160,000 </a:t>
            </a:r>
            <a:endParaRPr b="1" sz="1500">
              <a:solidFill>
                <a:srgbClr val="0D0D0D"/>
              </a:solidFill>
              <a:latin typeface="Arial"/>
              <a:ea typeface="Arial"/>
              <a:cs typeface="Arial"/>
              <a:sym typeface="Arial"/>
            </a:endParaRPr>
          </a:p>
          <a:p>
            <a:pPr indent="-323850" lvl="1" marL="914400" rtl="0" algn="l">
              <a:spcBef>
                <a:spcPts val="0"/>
              </a:spcBef>
              <a:spcAft>
                <a:spcPts val="0"/>
              </a:spcAft>
              <a:buClr>
                <a:srgbClr val="0D0D0D"/>
              </a:buClr>
              <a:buSzPts val="1500"/>
              <a:buFont typeface="Arial"/>
              <a:buChar char="○"/>
            </a:pPr>
            <a:r>
              <a:rPr lang="en" sz="1500">
                <a:solidFill>
                  <a:srgbClr val="3C4043"/>
                </a:solidFill>
                <a:highlight>
                  <a:srgbClr val="FFFFFF"/>
                </a:highlight>
                <a:latin typeface="Arial"/>
                <a:ea typeface="Arial"/>
                <a:cs typeface="Arial"/>
                <a:sym typeface="Arial"/>
              </a:rPr>
              <a:t>Things we should try: Translations as train/test-time augmentation, to generate more text data</a:t>
            </a:r>
            <a:endParaRPr sz="1500">
              <a:solidFill>
                <a:srgbClr val="0D0D0D"/>
              </a:solidFill>
              <a:latin typeface="Arial"/>
              <a:ea typeface="Arial"/>
              <a:cs typeface="Arial"/>
              <a:sym typeface="Arial"/>
            </a:endParaRPr>
          </a:p>
          <a:p>
            <a:pPr indent="-323850" lvl="0" marL="457200" rtl="0" algn="l">
              <a:spcBef>
                <a:spcPts val="0"/>
              </a:spcBef>
              <a:spcAft>
                <a:spcPts val="0"/>
              </a:spcAft>
              <a:buClr>
                <a:srgbClr val="0D0D0D"/>
              </a:buClr>
              <a:buSzPts val="1500"/>
              <a:buFont typeface="Arial"/>
              <a:buChar char="●"/>
            </a:pPr>
            <a:r>
              <a:rPr b="1" lang="en" sz="1500">
                <a:solidFill>
                  <a:srgbClr val="0D0D0D"/>
                </a:solidFill>
                <a:latin typeface="Arial"/>
                <a:ea typeface="Arial"/>
                <a:cs typeface="Arial"/>
                <a:sym typeface="Arial"/>
              </a:rPr>
              <a:t>Computing power limit</a:t>
            </a:r>
            <a:endParaRPr b="1" sz="1500">
              <a:solidFill>
                <a:srgbClr val="0D0D0D"/>
              </a:solidFill>
              <a:latin typeface="Arial"/>
              <a:ea typeface="Arial"/>
              <a:cs typeface="Arial"/>
              <a:sym typeface="Arial"/>
            </a:endParaRPr>
          </a:p>
          <a:p>
            <a:pPr indent="-323850" lvl="1" marL="914400" rtl="0" algn="l">
              <a:spcBef>
                <a:spcPts val="0"/>
              </a:spcBef>
              <a:spcAft>
                <a:spcPts val="0"/>
              </a:spcAft>
              <a:buClr>
                <a:srgbClr val="0D0D0D"/>
              </a:buClr>
              <a:buSzPts val="1500"/>
              <a:buFont typeface="Arial"/>
              <a:buChar char="○"/>
            </a:pPr>
            <a:r>
              <a:rPr lang="en" sz="1500">
                <a:solidFill>
                  <a:srgbClr val="0D0D0D"/>
                </a:solidFill>
                <a:latin typeface="Arial"/>
                <a:ea typeface="Arial"/>
                <a:cs typeface="Arial"/>
                <a:sym typeface="Arial"/>
              </a:rPr>
              <a:t>Unable to train transformers</a:t>
            </a:r>
            <a:endParaRPr sz="1500">
              <a:solidFill>
                <a:srgbClr val="0D0D0D"/>
              </a:solidFill>
              <a:latin typeface="Arial"/>
              <a:ea typeface="Arial"/>
              <a:cs typeface="Arial"/>
              <a:sym typeface="Arial"/>
            </a:endParaRPr>
          </a:p>
          <a:p>
            <a:pPr indent="-323850" lvl="0" marL="457200" rtl="0" algn="l">
              <a:spcBef>
                <a:spcPts val="0"/>
              </a:spcBef>
              <a:spcAft>
                <a:spcPts val="0"/>
              </a:spcAft>
              <a:buClr>
                <a:srgbClr val="0D0D0D"/>
              </a:buClr>
              <a:buSzPts val="1500"/>
              <a:buFont typeface="Arial"/>
              <a:buChar char="●"/>
            </a:pPr>
            <a:r>
              <a:rPr b="1" lang="en" sz="1500">
                <a:solidFill>
                  <a:srgbClr val="0D0D0D"/>
                </a:solidFill>
                <a:latin typeface="Arial"/>
                <a:ea typeface="Arial"/>
                <a:cs typeface="Arial"/>
                <a:sym typeface="Arial"/>
              </a:rPr>
              <a:t>Bias	</a:t>
            </a:r>
            <a:endParaRPr b="1" sz="1500">
              <a:solidFill>
                <a:srgbClr val="0D0D0D"/>
              </a:solidFill>
              <a:latin typeface="Arial"/>
              <a:ea typeface="Arial"/>
              <a:cs typeface="Arial"/>
              <a:sym typeface="Arial"/>
            </a:endParaRPr>
          </a:p>
          <a:p>
            <a:pPr indent="-323850" lvl="1" marL="914400" rtl="0" algn="l">
              <a:spcBef>
                <a:spcPts val="0"/>
              </a:spcBef>
              <a:spcAft>
                <a:spcPts val="0"/>
              </a:spcAft>
              <a:buClr>
                <a:srgbClr val="0D0D0D"/>
              </a:buClr>
              <a:buSzPts val="1500"/>
              <a:buFont typeface="Arial"/>
              <a:buChar char="○"/>
            </a:pPr>
            <a:r>
              <a:rPr lang="en" sz="1500">
                <a:solidFill>
                  <a:srgbClr val="0D0D0D"/>
                </a:solidFill>
                <a:latin typeface="Arial"/>
                <a:ea typeface="Arial"/>
                <a:cs typeface="Arial"/>
                <a:sym typeface="Arial"/>
              </a:rPr>
              <a:t>Dataset labels are binary. </a:t>
            </a:r>
            <a:endParaRPr sz="1500">
              <a:solidFill>
                <a:srgbClr val="0D0D0D"/>
              </a:solidFill>
              <a:latin typeface="Arial"/>
              <a:ea typeface="Arial"/>
              <a:cs typeface="Arial"/>
              <a:sym typeface="Arial"/>
            </a:endParaRPr>
          </a:p>
          <a:p>
            <a:pPr indent="-323850" lvl="1" marL="914400" rtl="0" algn="l">
              <a:spcBef>
                <a:spcPts val="0"/>
              </a:spcBef>
              <a:spcAft>
                <a:spcPts val="0"/>
              </a:spcAft>
              <a:buClr>
                <a:srgbClr val="0D0D0D"/>
              </a:buClr>
              <a:buSzPts val="1500"/>
              <a:buFont typeface="Arial"/>
              <a:buChar char="○"/>
            </a:pPr>
            <a:r>
              <a:rPr lang="en" sz="1500">
                <a:solidFill>
                  <a:srgbClr val="0D0D0D"/>
                </a:solidFill>
                <a:latin typeface="Arial"/>
                <a:ea typeface="Arial"/>
                <a:cs typeface="Arial"/>
                <a:sym typeface="Arial"/>
              </a:rPr>
              <a:t>If the labels are continuous numbers to show the degree of the toxicity, then would be better.</a:t>
            </a:r>
            <a:endParaRPr sz="1500">
              <a:solidFill>
                <a:srgbClr val="0D0D0D"/>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ctrTitle"/>
          </p:nvPr>
        </p:nvSpPr>
        <p:spPr>
          <a:xfrm>
            <a:off x="729450" y="2057000"/>
            <a:ext cx="7688100" cy="9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900"/>
              <a:t>UI Presentation and </a:t>
            </a:r>
            <a:r>
              <a:rPr lang="en" sz="5900"/>
              <a:t>Q&amp;A </a:t>
            </a:r>
            <a:endParaRPr sz="5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ctrTitle"/>
          </p:nvPr>
        </p:nvSpPr>
        <p:spPr>
          <a:xfrm>
            <a:off x="729450" y="2057000"/>
            <a:ext cx="7688100" cy="9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900"/>
              <a:t>Thank you</a:t>
            </a:r>
            <a:endParaRPr sz="5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311700" y="1207225"/>
            <a:ext cx="8337000" cy="3776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Introduction</a:t>
            </a:r>
            <a:endParaRPr b="0" sz="16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Analysis &amp; Findings </a:t>
            </a:r>
            <a:endParaRPr b="0" sz="18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b="0" lang="en" sz="1600">
                <a:latin typeface="Lato"/>
                <a:ea typeface="Lato"/>
                <a:cs typeface="Lato"/>
                <a:sym typeface="Lato"/>
              </a:rPr>
              <a:t>Dataset </a:t>
            </a:r>
            <a:endParaRPr b="0"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b="0" lang="en" sz="1600">
                <a:latin typeface="Lato"/>
                <a:ea typeface="Lato"/>
                <a:cs typeface="Lato"/>
                <a:sym typeface="Lato"/>
              </a:rPr>
              <a:t>Data Preprocessing</a:t>
            </a:r>
            <a:endParaRPr b="0"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b="0" lang="en" sz="1600">
                <a:latin typeface="Lato"/>
                <a:ea typeface="Lato"/>
                <a:cs typeface="Lato"/>
                <a:sym typeface="Lato"/>
              </a:rPr>
              <a:t>Models </a:t>
            </a:r>
            <a:endParaRPr b="0" sz="1600">
              <a:latin typeface="Lato"/>
              <a:ea typeface="Lato"/>
              <a:cs typeface="Lato"/>
              <a:sym typeface="Lato"/>
            </a:endParaRPr>
          </a:p>
          <a:p>
            <a:pPr indent="-330200" lvl="2" marL="1371600" rtl="0" algn="l">
              <a:lnSpc>
                <a:spcPct val="115000"/>
              </a:lnSpc>
              <a:spcBef>
                <a:spcPts val="0"/>
              </a:spcBef>
              <a:spcAft>
                <a:spcPts val="0"/>
              </a:spcAft>
              <a:buSzPts val="1600"/>
              <a:buFont typeface="Lato"/>
              <a:buChar char="■"/>
            </a:pPr>
            <a:r>
              <a:rPr b="0" lang="en" sz="1400">
                <a:latin typeface="Lato"/>
                <a:ea typeface="Lato"/>
                <a:cs typeface="Lato"/>
                <a:sym typeface="Lato"/>
              </a:rPr>
              <a:t>Logistic Regression</a:t>
            </a:r>
            <a:endParaRPr b="0" sz="1400">
              <a:latin typeface="Lato"/>
              <a:ea typeface="Lato"/>
              <a:cs typeface="Lato"/>
              <a:sym typeface="Lato"/>
            </a:endParaRPr>
          </a:p>
          <a:p>
            <a:pPr indent="-317500" lvl="2" marL="1371600" rtl="0" algn="l">
              <a:lnSpc>
                <a:spcPct val="115000"/>
              </a:lnSpc>
              <a:spcBef>
                <a:spcPts val="0"/>
              </a:spcBef>
              <a:spcAft>
                <a:spcPts val="0"/>
              </a:spcAft>
              <a:buSzPts val="1400"/>
              <a:buFont typeface="Lato"/>
              <a:buChar char="■"/>
            </a:pPr>
            <a:r>
              <a:rPr b="0" lang="en" sz="1400">
                <a:latin typeface="Lato"/>
                <a:ea typeface="Lato"/>
                <a:cs typeface="Lato"/>
                <a:sym typeface="Lato"/>
              </a:rPr>
              <a:t>Random Forest</a:t>
            </a:r>
            <a:endParaRPr b="0" sz="1400">
              <a:latin typeface="Lato"/>
              <a:ea typeface="Lato"/>
              <a:cs typeface="Lato"/>
              <a:sym typeface="Lato"/>
            </a:endParaRPr>
          </a:p>
          <a:p>
            <a:pPr indent="-317500" lvl="2" marL="1371600" rtl="0" algn="l">
              <a:lnSpc>
                <a:spcPct val="115000"/>
              </a:lnSpc>
              <a:spcBef>
                <a:spcPts val="0"/>
              </a:spcBef>
              <a:spcAft>
                <a:spcPts val="0"/>
              </a:spcAft>
              <a:buSzPts val="1400"/>
              <a:buFont typeface="Lato"/>
              <a:buChar char="■"/>
            </a:pPr>
            <a:r>
              <a:rPr b="0" lang="en" sz="1400">
                <a:latin typeface="Lato"/>
                <a:ea typeface="Lato"/>
                <a:cs typeface="Lato"/>
                <a:sym typeface="Lato"/>
              </a:rPr>
              <a:t>CNN</a:t>
            </a:r>
            <a:endParaRPr b="0" sz="1400">
              <a:latin typeface="Lato"/>
              <a:ea typeface="Lato"/>
              <a:cs typeface="Lato"/>
              <a:sym typeface="Lato"/>
            </a:endParaRPr>
          </a:p>
          <a:p>
            <a:pPr indent="-317500" lvl="2" marL="1371600" rtl="0" algn="l">
              <a:lnSpc>
                <a:spcPct val="115000"/>
              </a:lnSpc>
              <a:spcBef>
                <a:spcPts val="0"/>
              </a:spcBef>
              <a:spcAft>
                <a:spcPts val="0"/>
              </a:spcAft>
              <a:buSzPts val="1400"/>
              <a:buFont typeface="Lato"/>
              <a:buChar char="■"/>
            </a:pPr>
            <a:r>
              <a:rPr b="0" lang="en" sz="1400">
                <a:latin typeface="Lato"/>
                <a:ea typeface="Lato"/>
                <a:cs typeface="Lato"/>
                <a:sym typeface="Lato"/>
              </a:rPr>
              <a:t>LSTM</a:t>
            </a:r>
            <a:endParaRPr b="0" sz="1400">
              <a:latin typeface="Lato"/>
              <a:ea typeface="Lato"/>
              <a:cs typeface="Lato"/>
              <a:sym typeface="Lato"/>
            </a:endParaRPr>
          </a:p>
          <a:p>
            <a:pPr indent="-317500" lvl="2" marL="1371600" rtl="0" algn="l">
              <a:lnSpc>
                <a:spcPct val="115000"/>
              </a:lnSpc>
              <a:spcBef>
                <a:spcPts val="0"/>
              </a:spcBef>
              <a:spcAft>
                <a:spcPts val="0"/>
              </a:spcAft>
              <a:buSzPts val="1400"/>
              <a:buFont typeface="Lato"/>
              <a:buChar char="■"/>
            </a:pPr>
            <a:r>
              <a:rPr b="0" lang="en" sz="1400">
                <a:latin typeface="Lato"/>
                <a:ea typeface="Lato"/>
                <a:cs typeface="Lato"/>
                <a:sym typeface="Lato"/>
              </a:rPr>
              <a:t>Zero-Shot Classification</a:t>
            </a:r>
            <a:endParaRPr b="0" sz="14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Limitations &amp; Lessons Learnt</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Presenting the Notebook UI</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Q &amp; A</a:t>
            </a:r>
            <a:endParaRPr b="0" sz="1800">
              <a:latin typeface="Lato"/>
              <a:ea typeface="Lato"/>
              <a:cs typeface="Lato"/>
              <a:sym typeface="Lato"/>
            </a:endParaRPr>
          </a:p>
          <a:p>
            <a:pPr indent="0" lvl="0" marL="457200" rtl="0" algn="l">
              <a:spcBef>
                <a:spcPts val="0"/>
              </a:spcBef>
              <a:spcAft>
                <a:spcPts val="0"/>
              </a:spcAft>
              <a:buNone/>
            </a:pPr>
            <a:r>
              <a:t/>
            </a:r>
            <a:endParaRPr b="0" sz="1700">
              <a:latin typeface="Lato"/>
              <a:ea typeface="Lato"/>
              <a:cs typeface="Lato"/>
              <a:sym typeface="Lato"/>
            </a:endParaRPr>
          </a:p>
        </p:txBody>
      </p:sp>
      <p:sp>
        <p:nvSpPr>
          <p:cNvPr id="94" name="Google Shape;94;p14"/>
          <p:cNvSpPr txBox="1"/>
          <p:nvPr>
            <p:ph idx="4294967295" type="title"/>
          </p:nvPr>
        </p:nvSpPr>
        <p:spPr>
          <a:xfrm>
            <a:off x="727650" y="592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Agenda:</a:t>
            </a:r>
            <a:endParaRPr/>
          </a:p>
        </p:txBody>
      </p:sp>
      <p:pic>
        <p:nvPicPr>
          <p:cNvPr id="95" name="Google Shape;95;p14"/>
          <p:cNvPicPr preferRelativeResize="0"/>
          <p:nvPr/>
        </p:nvPicPr>
        <p:blipFill rotWithShape="1">
          <a:blip r:embed="rId3">
            <a:alphaModFix/>
          </a:blip>
          <a:srcRect b="0" l="3956" r="0" t="0"/>
          <a:stretch/>
        </p:blipFill>
        <p:spPr>
          <a:xfrm>
            <a:off x="4762500" y="464400"/>
            <a:ext cx="4381506" cy="467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50" y="592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Introduction</a:t>
            </a:r>
            <a:endParaRPr/>
          </a:p>
        </p:txBody>
      </p:sp>
      <p:sp>
        <p:nvSpPr>
          <p:cNvPr id="101" name="Google Shape;101;p15"/>
          <p:cNvSpPr txBox="1"/>
          <p:nvPr>
            <p:ph idx="1" type="body"/>
          </p:nvPr>
        </p:nvSpPr>
        <p:spPr>
          <a:xfrm>
            <a:off x="384100" y="1437700"/>
            <a:ext cx="6399300" cy="32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D0D0D"/>
                </a:solidFill>
              </a:rPr>
              <a:t>Problem: </a:t>
            </a:r>
            <a:r>
              <a:rPr lang="en" sz="1400">
                <a:solidFill>
                  <a:srgbClr val="0D0D0D"/>
                </a:solidFill>
              </a:rPr>
              <a:t>Increased negative online behavior, including personal insults and hate speech.    </a:t>
            </a:r>
            <a:r>
              <a:rPr lang="en" sz="1050">
                <a:solidFill>
                  <a:srgbClr val="3C4043"/>
                </a:solidFill>
                <a:highlight>
                  <a:srgbClr val="FFFFFF"/>
                </a:highlight>
              </a:rPr>
              <a:t>The threat of abuse and harassment online means that many people stop expressing themselves and give up on seeking different opinions. Platforms struggle to effectively facilitate conversations, leading many communities to limit or completely shut down user comments.</a:t>
            </a:r>
            <a:endParaRPr sz="1400">
              <a:solidFill>
                <a:srgbClr val="0D0D0D"/>
              </a:solidFill>
            </a:endParaRPr>
          </a:p>
          <a:p>
            <a:pPr indent="0" lvl="0" marL="0" rtl="0" algn="l">
              <a:spcBef>
                <a:spcPts val="1200"/>
              </a:spcBef>
              <a:spcAft>
                <a:spcPts val="0"/>
              </a:spcAft>
              <a:buNone/>
            </a:pPr>
            <a:r>
              <a:rPr b="1" lang="en" sz="1400">
                <a:solidFill>
                  <a:srgbClr val="0D0D0D"/>
                </a:solidFill>
              </a:rPr>
              <a:t>Goal: </a:t>
            </a:r>
            <a:r>
              <a:rPr lang="en" sz="1400">
                <a:solidFill>
                  <a:srgbClr val="0D0D0D"/>
                </a:solidFill>
              </a:rPr>
              <a:t>Develop a model that can predict and classify toxic texts, and facilitate to enhance safety online environments, empowering moderators to create respectful, engaging communities.</a:t>
            </a:r>
            <a:endParaRPr sz="1400">
              <a:solidFill>
                <a:srgbClr val="0D0D0D"/>
              </a:solidFill>
            </a:endParaRPr>
          </a:p>
          <a:p>
            <a:pPr indent="0" lvl="0" marL="0" rtl="0" algn="l">
              <a:spcBef>
                <a:spcPts val="1200"/>
              </a:spcBef>
              <a:spcAft>
                <a:spcPts val="0"/>
              </a:spcAft>
              <a:buNone/>
            </a:pPr>
            <a:r>
              <a:rPr b="1" lang="en" sz="1400">
                <a:solidFill>
                  <a:srgbClr val="0D0D0D"/>
                </a:solidFill>
              </a:rPr>
              <a:t>Impact:</a:t>
            </a:r>
            <a:endParaRPr b="1" sz="1400">
              <a:solidFill>
                <a:srgbClr val="0D0D0D"/>
              </a:solidFill>
            </a:endParaRPr>
          </a:p>
          <a:p>
            <a:pPr indent="-317500" lvl="0" marL="457200" rtl="0" algn="l">
              <a:spcBef>
                <a:spcPts val="1200"/>
              </a:spcBef>
              <a:spcAft>
                <a:spcPts val="0"/>
              </a:spcAft>
              <a:buClr>
                <a:srgbClr val="0D0D0D"/>
              </a:buClr>
              <a:buSzPts val="1400"/>
              <a:buChar char="●"/>
            </a:pPr>
            <a:r>
              <a:rPr b="1" lang="en" sz="1400">
                <a:solidFill>
                  <a:srgbClr val="0D0D0D"/>
                </a:solidFill>
              </a:rPr>
              <a:t>User Engagement</a:t>
            </a:r>
            <a:endParaRPr b="1" sz="1400">
              <a:solidFill>
                <a:srgbClr val="0D0D0D"/>
              </a:solidFill>
            </a:endParaRPr>
          </a:p>
          <a:p>
            <a:pPr indent="-317500" lvl="0" marL="457200" rtl="0" algn="l">
              <a:spcBef>
                <a:spcPts val="0"/>
              </a:spcBef>
              <a:spcAft>
                <a:spcPts val="0"/>
              </a:spcAft>
              <a:buClr>
                <a:srgbClr val="0D0D0D"/>
              </a:buClr>
              <a:buSzPts val="1400"/>
              <a:buChar char="●"/>
            </a:pPr>
            <a:r>
              <a:rPr b="1" lang="en" sz="1400">
                <a:solidFill>
                  <a:srgbClr val="0D0D0D"/>
                </a:solidFill>
              </a:rPr>
              <a:t>Mental Wellbeing </a:t>
            </a:r>
            <a:endParaRPr sz="1400">
              <a:solidFill>
                <a:srgbClr val="0D0D0D"/>
              </a:solidFill>
            </a:endParaRPr>
          </a:p>
          <a:p>
            <a:pPr indent="0" lvl="0" marL="0" rtl="0" algn="l">
              <a:spcBef>
                <a:spcPts val="1200"/>
              </a:spcBef>
              <a:spcAft>
                <a:spcPts val="1200"/>
              </a:spcAft>
              <a:buNone/>
            </a:pPr>
            <a:r>
              <a:t/>
            </a:r>
            <a:endParaRPr b="1" sz="1400">
              <a:solidFill>
                <a:srgbClr val="0D0D0D"/>
              </a:solidFill>
            </a:endParaRPr>
          </a:p>
        </p:txBody>
      </p:sp>
      <p:pic>
        <p:nvPicPr>
          <p:cNvPr id="102" name="Google Shape;102;p15"/>
          <p:cNvPicPr preferRelativeResize="0"/>
          <p:nvPr/>
        </p:nvPicPr>
        <p:blipFill>
          <a:blip r:embed="rId3">
            <a:alphaModFix/>
          </a:blip>
          <a:stretch>
            <a:fillRect/>
          </a:stretch>
        </p:blipFill>
        <p:spPr>
          <a:xfrm>
            <a:off x="6988238" y="759175"/>
            <a:ext cx="2025506" cy="1417175"/>
          </a:xfrm>
          <a:prstGeom prst="rect">
            <a:avLst/>
          </a:prstGeom>
          <a:noFill/>
          <a:ln>
            <a:noFill/>
          </a:ln>
        </p:spPr>
      </p:pic>
      <p:pic>
        <p:nvPicPr>
          <p:cNvPr id="103" name="Google Shape;103;p15"/>
          <p:cNvPicPr preferRelativeResize="0"/>
          <p:nvPr/>
        </p:nvPicPr>
        <p:blipFill>
          <a:blip r:embed="rId4">
            <a:alphaModFix/>
          </a:blip>
          <a:stretch>
            <a:fillRect/>
          </a:stretch>
        </p:blipFill>
        <p:spPr>
          <a:xfrm>
            <a:off x="6988737" y="3472651"/>
            <a:ext cx="2024525" cy="1417175"/>
          </a:xfrm>
          <a:prstGeom prst="rect">
            <a:avLst/>
          </a:prstGeom>
          <a:noFill/>
          <a:ln>
            <a:noFill/>
          </a:ln>
        </p:spPr>
      </p:pic>
      <p:sp>
        <p:nvSpPr>
          <p:cNvPr id="104" name="Google Shape;104;p15"/>
          <p:cNvSpPr/>
          <p:nvPr/>
        </p:nvSpPr>
        <p:spPr>
          <a:xfrm>
            <a:off x="7799244" y="2391450"/>
            <a:ext cx="403500" cy="866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7650" y="6175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2307"/>
              <a:buFont typeface="Arial"/>
              <a:buNone/>
            </a:pPr>
            <a:r>
              <a:rPr lang="en"/>
              <a:t>Dataset </a:t>
            </a:r>
            <a:endParaRPr/>
          </a:p>
          <a:p>
            <a:pPr indent="0" lvl="0" marL="0" rtl="0" algn="l">
              <a:spcBef>
                <a:spcPts val="1200"/>
              </a:spcBef>
              <a:spcAft>
                <a:spcPts val="0"/>
              </a:spcAft>
              <a:buNone/>
            </a:pPr>
            <a:r>
              <a:t/>
            </a:r>
            <a:endParaRPr/>
          </a:p>
        </p:txBody>
      </p:sp>
      <p:sp>
        <p:nvSpPr>
          <p:cNvPr id="110" name="Google Shape;110;p16"/>
          <p:cNvSpPr txBox="1"/>
          <p:nvPr>
            <p:ph idx="1" type="body"/>
          </p:nvPr>
        </p:nvSpPr>
        <p:spPr>
          <a:xfrm>
            <a:off x="727650" y="1387625"/>
            <a:ext cx="7688700" cy="1333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sz="1400">
                <a:solidFill>
                  <a:schemeClr val="dk2"/>
                </a:solidFill>
              </a:rPr>
              <a:t>A comprehensive dataset of Wikipedia talk page comments by Jigsaw, labeled for toxicity types by human raters. Categories include severe toxic, </a:t>
            </a:r>
            <a:r>
              <a:rPr b="1" lang="en" sz="1400" u="sng">
                <a:solidFill>
                  <a:schemeClr val="dk2"/>
                </a:solidFill>
              </a:rPr>
              <a:t>toxic,</a:t>
            </a:r>
            <a:r>
              <a:rPr lang="en" sz="1400" u="sng">
                <a:solidFill>
                  <a:schemeClr val="dk2"/>
                </a:solidFill>
              </a:rPr>
              <a:t> </a:t>
            </a:r>
            <a:r>
              <a:rPr b="1" lang="en" sz="1400" u="sng">
                <a:solidFill>
                  <a:schemeClr val="dk2"/>
                </a:solidFill>
              </a:rPr>
              <a:t>obscene, threat, insult, and identity hate.</a:t>
            </a:r>
            <a:endParaRPr b="1" sz="1400" u="sng">
              <a:solidFill>
                <a:schemeClr val="dk2"/>
              </a:solidFill>
            </a:endParaRPr>
          </a:p>
          <a:p>
            <a:pPr indent="-317500" lvl="0" marL="457200" rtl="0" algn="l">
              <a:spcBef>
                <a:spcPts val="0"/>
              </a:spcBef>
              <a:spcAft>
                <a:spcPts val="0"/>
              </a:spcAft>
              <a:buClr>
                <a:schemeClr val="dk2"/>
              </a:buClr>
              <a:buSzPts val="1400"/>
              <a:buChar char="●"/>
            </a:pPr>
            <a:r>
              <a:rPr b="1" lang="en" sz="1400">
                <a:solidFill>
                  <a:schemeClr val="dk2"/>
                </a:solidFill>
              </a:rPr>
              <a:t>Size:</a:t>
            </a:r>
            <a:r>
              <a:rPr lang="en" sz="1400">
                <a:solidFill>
                  <a:schemeClr val="dk2"/>
                </a:solidFill>
              </a:rPr>
              <a:t> 160, 000 comments.</a:t>
            </a:r>
            <a:endParaRPr sz="1400">
              <a:solidFill>
                <a:schemeClr val="dk2"/>
              </a:solidFill>
            </a:endParaRPr>
          </a:p>
        </p:txBody>
      </p:sp>
      <p:pic>
        <p:nvPicPr>
          <p:cNvPr id="111" name="Google Shape;111;p16"/>
          <p:cNvPicPr preferRelativeResize="0"/>
          <p:nvPr/>
        </p:nvPicPr>
        <p:blipFill>
          <a:blip r:embed="rId3">
            <a:alphaModFix/>
          </a:blip>
          <a:stretch>
            <a:fillRect/>
          </a:stretch>
        </p:blipFill>
        <p:spPr>
          <a:xfrm>
            <a:off x="280900" y="2625800"/>
            <a:ext cx="8582226" cy="24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7650" y="6175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2307"/>
              <a:buFont typeface="Arial"/>
              <a:buNone/>
            </a:pPr>
            <a:r>
              <a:rPr lang="en"/>
              <a:t>Dataset - Text Classification &amp; Length Distribution</a:t>
            </a:r>
            <a:endParaRPr/>
          </a:p>
        </p:txBody>
      </p:sp>
      <p:grpSp>
        <p:nvGrpSpPr>
          <p:cNvPr id="117" name="Google Shape;117;p17"/>
          <p:cNvGrpSpPr/>
          <p:nvPr/>
        </p:nvGrpSpPr>
        <p:grpSpPr>
          <a:xfrm>
            <a:off x="5213673" y="1696913"/>
            <a:ext cx="3965563" cy="3053035"/>
            <a:chOff x="3169351" y="672387"/>
            <a:chExt cx="5348750" cy="3798725"/>
          </a:xfrm>
        </p:grpSpPr>
        <p:pic>
          <p:nvPicPr>
            <p:cNvPr id="118" name="Google Shape;118;p17"/>
            <p:cNvPicPr preferRelativeResize="0"/>
            <p:nvPr/>
          </p:nvPicPr>
          <p:blipFill>
            <a:blip r:embed="rId3">
              <a:alphaModFix/>
            </a:blip>
            <a:stretch>
              <a:fillRect/>
            </a:stretch>
          </p:blipFill>
          <p:spPr>
            <a:xfrm>
              <a:off x="3169351" y="672387"/>
              <a:ext cx="5348750" cy="3798725"/>
            </a:xfrm>
            <a:prstGeom prst="rect">
              <a:avLst/>
            </a:prstGeom>
            <a:noFill/>
            <a:ln>
              <a:noFill/>
            </a:ln>
          </p:spPr>
        </p:pic>
        <p:sp>
          <p:nvSpPr>
            <p:cNvPr id="119" name="Google Shape;119;p17"/>
            <p:cNvSpPr txBox="1"/>
            <p:nvPr/>
          </p:nvSpPr>
          <p:spPr>
            <a:xfrm>
              <a:off x="6105783" y="871542"/>
              <a:ext cx="2244900" cy="10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Min:          1</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Max:         1411</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Mean:      67.3</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Median: 36.0</a:t>
              </a:r>
              <a:endParaRPr sz="1300">
                <a:solidFill>
                  <a:schemeClr val="accent1"/>
                </a:solidFill>
                <a:latin typeface="Lato"/>
                <a:ea typeface="Lato"/>
                <a:cs typeface="Lato"/>
                <a:sym typeface="Lato"/>
              </a:endParaRPr>
            </a:p>
          </p:txBody>
        </p:sp>
      </p:grpSp>
      <p:sp>
        <p:nvSpPr>
          <p:cNvPr id="120" name="Google Shape;120;p17"/>
          <p:cNvSpPr/>
          <p:nvPr/>
        </p:nvSpPr>
        <p:spPr>
          <a:xfrm>
            <a:off x="90344" y="1809575"/>
            <a:ext cx="1814100" cy="6990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Courier New"/>
                <a:ea typeface="Courier New"/>
                <a:cs typeface="Courier New"/>
                <a:sym typeface="Courier New"/>
              </a:rPr>
              <a:t>"\n\nCongratulations from me as well, use the tools well. \xa0· talk "</a:t>
            </a:r>
            <a:endParaRPr>
              <a:solidFill>
                <a:schemeClr val="dk2"/>
              </a:solidFill>
              <a:latin typeface="Lato"/>
              <a:ea typeface="Lato"/>
              <a:cs typeface="Lato"/>
              <a:sym typeface="Lato"/>
            </a:endParaRPr>
          </a:p>
        </p:txBody>
      </p:sp>
      <p:sp>
        <p:nvSpPr>
          <p:cNvPr id="121" name="Google Shape;121;p17"/>
          <p:cNvSpPr/>
          <p:nvPr/>
        </p:nvSpPr>
        <p:spPr>
          <a:xfrm>
            <a:off x="144325" y="3128254"/>
            <a:ext cx="1791900" cy="734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D0D0D"/>
                </a:solidFill>
                <a:latin typeface="Courier New"/>
                <a:ea typeface="Courier New"/>
                <a:cs typeface="Courier New"/>
                <a:sym typeface="Courier New"/>
              </a:rPr>
              <a:t>**** *** </a:t>
            </a:r>
            <a:r>
              <a:rPr lang="en" sz="900">
                <a:solidFill>
                  <a:srgbClr val="0D0D0D"/>
                </a:solidFill>
                <a:latin typeface="Courier New"/>
                <a:ea typeface="Courier New"/>
                <a:cs typeface="Courier New"/>
                <a:sym typeface="Courier New"/>
              </a:rPr>
              <a:t>Smith. Please have me notified when </a:t>
            </a:r>
            <a:r>
              <a:rPr lang="en" sz="900">
                <a:solidFill>
                  <a:srgbClr val="0D0D0D"/>
                </a:solidFill>
                <a:latin typeface="Courier New"/>
                <a:ea typeface="Courier New"/>
                <a:cs typeface="Courier New"/>
                <a:sym typeface="Courier New"/>
              </a:rPr>
              <a:t>you ***. I </a:t>
            </a:r>
            <a:r>
              <a:rPr lang="en" sz="900">
                <a:solidFill>
                  <a:srgbClr val="0D0D0D"/>
                </a:solidFill>
                <a:latin typeface="Courier New"/>
                <a:ea typeface="Courier New"/>
                <a:cs typeface="Courier New"/>
                <a:sym typeface="Courier New"/>
              </a:rPr>
              <a:t>want to dance on your *****. </a:t>
            </a:r>
            <a:endParaRPr>
              <a:solidFill>
                <a:schemeClr val="dk2"/>
              </a:solidFill>
              <a:latin typeface="Lato"/>
              <a:ea typeface="Lato"/>
              <a:cs typeface="Lato"/>
              <a:sym typeface="Lato"/>
            </a:endParaRPr>
          </a:p>
        </p:txBody>
      </p:sp>
      <p:graphicFrame>
        <p:nvGraphicFramePr>
          <p:cNvPr id="122" name="Google Shape;122;p17"/>
          <p:cNvGraphicFramePr/>
          <p:nvPr/>
        </p:nvGraphicFramePr>
        <p:xfrm>
          <a:off x="2122075" y="1783625"/>
          <a:ext cx="3000000" cy="3000000"/>
        </p:xfrm>
        <a:graphic>
          <a:graphicData uri="http://schemas.openxmlformats.org/drawingml/2006/table">
            <a:tbl>
              <a:tblPr>
                <a:noFill/>
                <a:tableStyleId>{797ACB85-0125-43EF-89BC-2B375332BBA1}</a:tableStyleId>
              </a:tblPr>
              <a:tblGrid>
                <a:gridCol w="464625"/>
                <a:gridCol w="684925"/>
                <a:gridCol w="574800"/>
                <a:gridCol w="574800"/>
                <a:gridCol w="574800"/>
              </a:tblGrid>
              <a:tr h="363125">
                <a:tc>
                  <a:txBody>
                    <a:bodyPr/>
                    <a:lstStyle/>
                    <a:p>
                      <a:pPr indent="0" lvl="0" marL="0" rtl="0" algn="l">
                        <a:spcBef>
                          <a:spcPts val="0"/>
                        </a:spcBef>
                        <a:spcAft>
                          <a:spcPts val="0"/>
                        </a:spcAft>
                        <a:buNone/>
                      </a:pPr>
                      <a:r>
                        <a:rPr b="1" lang="en" sz="800"/>
                        <a:t>Toxic</a:t>
                      </a:r>
                      <a:endParaRPr b="1" sz="800"/>
                    </a:p>
                  </a:txBody>
                  <a:tcPr marT="91425" marB="91425" marR="91425" marL="91425"/>
                </a:tc>
                <a:tc>
                  <a:txBody>
                    <a:bodyPr/>
                    <a:lstStyle/>
                    <a:p>
                      <a:pPr indent="0" lvl="0" marL="0" rtl="0" algn="l">
                        <a:spcBef>
                          <a:spcPts val="0"/>
                        </a:spcBef>
                        <a:spcAft>
                          <a:spcPts val="0"/>
                        </a:spcAft>
                        <a:buNone/>
                      </a:pPr>
                      <a:r>
                        <a:rPr b="1" lang="en" sz="800"/>
                        <a:t>Obscene</a:t>
                      </a:r>
                      <a:endParaRPr b="1" sz="800"/>
                    </a:p>
                  </a:txBody>
                  <a:tcPr marT="91425" marB="91425" marR="91425" marL="91425"/>
                </a:tc>
                <a:tc>
                  <a:txBody>
                    <a:bodyPr/>
                    <a:lstStyle/>
                    <a:p>
                      <a:pPr indent="0" lvl="0" marL="0" rtl="0" algn="l">
                        <a:spcBef>
                          <a:spcPts val="0"/>
                        </a:spcBef>
                        <a:spcAft>
                          <a:spcPts val="0"/>
                        </a:spcAft>
                        <a:buNone/>
                      </a:pPr>
                      <a:r>
                        <a:rPr b="1" lang="en" sz="800"/>
                        <a:t>Threat</a:t>
                      </a:r>
                      <a:endParaRPr b="1" sz="800"/>
                    </a:p>
                  </a:txBody>
                  <a:tcPr marT="91425" marB="91425" marR="91425" marL="91425"/>
                </a:tc>
                <a:tc>
                  <a:txBody>
                    <a:bodyPr/>
                    <a:lstStyle/>
                    <a:p>
                      <a:pPr indent="0" lvl="0" marL="0" rtl="0" algn="l">
                        <a:spcBef>
                          <a:spcPts val="0"/>
                        </a:spcBef>
                        <a:spcAft>
                          <a:spcPts val="0"/>
                        </a:spcAft>
                        <a:buNone/>
                      </a:pPr>
                      <a:r>
                        <a:rPr b="1" lang="en" sz="800"/>
                        <a:t>Insult</a:t>
                      </a:r>
                      <a:endParaRPr b="1" sz="800"/>
                    </a:p>
                  </a:txBody>
                  <a:tcPr marT="91425" marB="91425" marR="91425" marL="91425"/>
                </a:tc>
                <a:tc>
                  <a:txBody>
                    <a:bodyPr/>
                    <a:lstStyle/>
                    <a:p>
                      <a:pPr indent="0" lvl="0" marL="0" rtl="0" algn="l">
                        <a:spcBef>
                          <a:spcPts val="0"/>
                        </a:spcBef>
                        <a:spcAft>
                          <a:spcPts val="0"/>
                        </a:spcAft>
                        <a:buNone/>
                      </a:pPr>
                      <a:r>
                        <a:rPr b="1" lang="en" sz="800"/>
                        <a:t>Identity</a:t>
                      </a:r>
                      <a:endParaRPr b="1" sz="800"/>
                    </a:p>
                    <a:p>
                      <a:pPr indent="0" lvl="0" marL="0" rtl="0" algn="l">
                        <a:spcBef>
                          <a:spcPts val="0"/>
                        </a:spcBef>
                        <a:spcAft>
                          <a:spcPts val="0"/>
                        </a:spcAft>
                        <a:buNone/>
                      </a:pPr>
                      <a:r>
                        <a:rPr b="1" lang="en" sz="800"/>
                        <a:t>Hate</a:t>
                      </a:r>
                      <a:endParaRPr b="1" sz="800"/>
                    </a:p>
                  </a:txBody>
                  <a:tcPr marT="91425" marB="91425" marR="91425" marL="91425"/>
                </a:tc>
              </a:tr>
              <a:tr h="324250">
                <a:tc>
                  <a:txBody>
                    <a:bodyPr/>
                    <a:lstStyle/>
                    <a:p>
                      <a:pPr indent="0" lvl="0" marL="0" rtl="0" algn="ctr">
                        <a:spcBef>
                          <a:spcPts val="0"/>
                        </a:spcBef>
                        <a:spcAft>
                          <a:spcPts val="0"/>
                        </a:spcAft>
                        <a:buNone/>
                      </a:pPr>
                      <a:r>
                        <a:rPr b="1" lang="en" sz="800"/>
                        <a:t>0</a:t>
                      </a:r>
                      <a:endParaRPr b="1" sz="800"/>
                    </a:p>
                  </a:txBody>
                  <a:tcPr marT="91425" marB="91425" marR="91425" marL="91425"/>
                </a:tc>
                <a:tc>
                  <a:txBody>
                    <a:bodyPr/>
                    <a:lstStyle/>
                    <a:p>
                      <a:pPr indent="0" lvl="0" marL="0" rtl="0" algn="ctr">
                        <a:spcBef>
                          <a:spcPts val="0"/>
                        </a:spcBef>
                        <a:spcAft>
                          <a:spcPts val="0"/>
                        </a:spcAft>
                        <a:buNone/>
                      </a:pPr>
                      <a:r>
                        <a:rPr b="1" lang="en" sz="800"/>
                        <a:t>0</a:t>
                      </a:r>
                      <a:endParaRPr b="1" sz="800"/>
                    </a:p>
                  </a:txBody>
                  <a:tcPr marT="91425" marB="91425" marR="91425" marL="91425"/>
                </a:tc>
                <a:tc>
                  <a:txBody>
                    <a:bodyPr/>
                    <a:lstStyle/>
                    <a:p>
                      <a:pPr indent="0" lvl="0" marL="0" rtl="0" algn="ctr">
                        <a:spcBef>
                          <a:spcPts val="0"/>
                        </a:spcBef>
                        <a:spcAft>
                          <a:spcPts val="0"/>
                        </a:spcAft>
                        <a:buNone/>
                      </a:pPr>
                      <a:r>
                        <a:rPr b="1" lang="en" sz="800"/>
                        <a:t>0</a:t>
                      </a:r>
                      <a:endParaRPr b="1" sz="800"/>
                    </a:p>
                  </a:txBody>
                  <a:tcPr marT="91425" marB="91425" marR="91425" marL="91425"/>
                </a:tc>
                <a:tc>
                  <a:txBody>
                    <a:bodyPr/>
                    <a:lstStyle/>
                    <a:p>
                      <a:pPr indent="0" lvl="0" marL="0" rtl="0" algn="ctr">
                        <a:spcBef>
                          <a:spcPts val="0"/>
                        </a:spcBef>
                        <a:spcAft>
                          <a:spcPts val="0"/>
                        </a:spcAft>
                        <a:buNone/>
                      </a:pPr>
                      <a:r>
                        <a:rPr b="1" lang="en" sz="800"/>
                        <a:t>0</a:t>
                      </a:r>
                      <a:endParaRPr b="1" sz="800"/>
                    </a:p>
                  </a:txBody>
                  <a:tcPr marT="91425" marB="91425" marR="91425" marL="91425"/>
                </a:tc>
                <a:tc>
                  <a:txBody>
                    <a:bodyPr/>
                    <a:lstStyle/>
                    <a:p>
                      <a:pPr indent="0" lvl="0" marL="0" rtl="0" algn="ctr">
                        <a:spcBef>
                          <a:spcPts val="0"/>
                        </a:spcBef>
                        <a:spcAft>
                          <a:spcPts val="0"/>
                        </a:spcAft>
                        <a:buNone/>
                      </a:pPr>
                      <a:r>
                        <a:rPr b="1" lang="en" sz="800"/>
                        <a:t>0</a:t>
                      </a:r>
                      <a:endParaRPr b="1" sz="800"/>
                    </a:p>
                  </a:txBody>
                  <a:tcPr marT="91425" marB="91425" marR="91425" marL="91425"/>
                </a:tc>
              </a:tr>
            </a:tbl>
          </a:graphicData>
        </a:graphic>
      </p:graphicFrame>
      <p:graphicFrame>
        <p:nvGraphicFramePr>
          <p:cNvPr id="123" name="Google Shape;123;p17"/>
          <p:cNvGraphicFramePr/>
          <p:nvPr/>
        </p:nvGraphicFramePr>
        <p:xfrm>
          <a:off x="2185700" y="3129750"/>
          <a:ext cx="3000000" cy="3000000"/>
        </p:xfrm>
        <a:graphic>
          <a:graphicData uri="http://schemas.openxmlformats.org/drawingml/2006/table">
            <a:tbl>
              <a:tblPr>
                <a:noFill/>
                <a:tableStyleId>{797ACB85-0125-43EF-89BC-2B375332BBA1}</a:tableStyleId>
              </a:tblPr>
              <a:tblGrid>
                <a:gridCol w="449575"/>
                <a:gridCol w="662700"/>
                <a:gridCol w="556150"/>
                <a:gridCol w="556150"/>
                <a:gridCol w="556150"/>
              </a:tblGrid>
              <a:tr h="233375">
                <a:tc>
                  <a:txBody>
                    <a:bodyPr/>
                    <a:lstStyle/>
                    <a:p>
                      <a:pPr indent="0" lvl="0" marL="0" rtl="0" algn="l">
                        <a:spcBef>
                          <a:spcPts val="0"/>
                        </a:spcBef>
                        <a:spcAft>
                          <a:spcPts val="0"/>
                        </a:spcAft>
                        <a:buNone/>
                      </a:pPr>
                      <a:r>
                        <a:rPr b="1" lang="en" sz="800"/>
                        <a:t>Toxic</a:t>
                      </a:r>
                      <a:endParaRPr b="1" sz="800"/>
                    </a:p>
                  </a:txBody>
                  <a:tcPr marT="91425" marB="91425" marR="91425" marL="91425"/>
                </a:tc>
                <a:tc>
                  <a:txBody>
                    <a:bodyPr/>
                    <a:lstStyle/>
                    <a:p>
                      <a:pPr indent="0" lvl="0" marL="0" rtl="0" algn="l">
                        <a:spcBef>
                          <a:spcPts val="0"/>
                        </a:spcBef>
                        <a:spcAft>
                          <a:spcPts val="0"/>
                        </a:spcAft>
                        <a:buNone/>
                      </a:pPr>
                      <a:r>
                        <a:rPr b="1" lang="en" sz="800"/>
                        <a:t>Obscene</a:t>
                      </a:r>
                      <a:endParaRPr b="1" sz="800"/>
                    </a:p>
                  </a:txBody>
                  <a:tcPr marT="91425" marB="91425" marR="91425" marL="91425"/>
                </a:tc>
                <a:tc>
                  <a:txBody>
                    <a:bodyPr/>
                    <a:lstStyle/>
                    <a:p>
                      <a:pPr indent="0" lvl="0" marL="0" rtl="0" algn="l">
                        <a:spcBef>
                          <a:spcPts val="0"/>
                        </a:spcBef>
                        <a:spcAft>
                          <a:spcPts val="0"/>
                        </a:spcAft>
                        <a:buNone/>
                      </a:pPr>
                      <a:r>
                        <a:rPr b="1" lang="en" sz="800"/>
                        <a:t>Threat</a:t>
                      </a:r>
                      <a:endParaRPr b="1" sz="800"/>
                    </a:p>
                  </a:txBody>
                  <a:tcPr marT="91425" marB="91425" marR="91425" marL="91425"/>
                </a:tc>
                <a:tc>
                  <a:txBody>
                    <a:bodyPr/>
                    <a:lstStyle/>
                    <a:p>
                      <a:pPr indent="0" lvl="0" marL="0" rtl="0" algn="l">
                        <a:spcBef>
                          <a:spcPts val="0"/>
                        </a:spcBef>
                        <a:spcAft>
                          <a:spcPts val="0"/>
                        </a:spcAft>
                        <a:buNone/>
                      </a:pPr>
                      <a:r>
                        <a:rPr b="1" lang="en" sz="800"/>
                        <a:t>Insult</a:t>
                      </a:r>
                      <a:endParaRPr b="1" sz="800"/>
                    </a:p>
                  </a:txBody>
                  <a:tcPr marT="91425" marB="91425" marR="91425" marL="91425"/>
                </a:tc>
                <a:tc>
                  <a:txBody>
                    <a:bodyPr/>
                    <a:lstStyle/>
                    <a:p>
                      <a:pPr indent="0" lvl="0" marL="0" rtl="0" algn="l">
                        <a:spcBef>
                          <a:spcPts val="0"/>
                        </a:spcBef>
                        <a:spcAft>
                          <a:spcPts val="0"/>
                        </a:spcAft>
                        <a:buNone/>
                      </a:pPr>
                      <a:r>
                        <a:rPr b="1" lang="en" sz="800"/>
                        <a:t>Identity</a:t>
                      </a:r>
                      <a:endParaRPr b="1" sz="800"/>
                    </a:p>
                    <a:p>
                      <a:pPr indent="0" lvl="0" marL="0" rtl="0" algn="l">
                        <a:spcBef>
                          <a:spcPts val="0"/>
                        </a:spcBef>
                        <a:spcAft>
                          <a:spcPts val="0"/>
                        </a:spcAft>
                        <a:buNone/>
                      </a:pPr>
                      <a:r>
                        <a:rPr b="1" lang="en" sz="800"/>
                        <a:t>Hate</a:t>
                      </a:r>
                      <a:endParaRPr b="1" sz="800"/>
                    </a:p>
                  </a:txBody>
                  <a:tcPr marT="91425" marB="91425" marR="91425" marL="91425"/>
                </a:tc>
              </a:tr>
              <a:tr h="208375">
                <a:tc>
                  <a:txBody>
                    <a:bodyPr/>
                    <a:lstStyle/>
                    <a:p>
                      <a:pPr indent="0" lvl="0" marL="0" rtl="0" algn="ctr">
                        <a:spcBef>
                          <a:spcPts val="0"/>
                        </a:spcBef>
                        <a:spcAft>
                          <a:spcPts val="0"/>
                        </a:spcAft>
                        <a:buNone/>
                      </a:pPr>
                      <a:r>
                        <a:rPr b="1" lang="en" sz="800"/>
                        <a:t>1</a:t>
                      </a:r>
                      <a:endParaRPr b="1" sz="800"/>
                    </a:p>
                  </a:txBody>
                  <a:tcPr marT="91425" marB="91425" marR="91425" marL="91425"/>
                </a:tc>
                <a:tc>
                  <a:txBody>
                    <a:bodyPr/>
                    <a:lstStyle/>
                    <a:p>
                      <a:pPr indent="0" lvl="0" marL="0" rtl="0" algn="ctr">
                        <a:spcBef>
                          <a:spcPts val="0"/>
                        </a:spcBef>
                        <a:spcAft>
                          <a:spcPts val="0"/>
                        </a:spcAft>
                        <a:buNone/>
                      </a:pPr>
                      <a:r>
                        <a:rPr b="1" lang="en" sz="800"/>
                        <a:t>1</a:t>
                      </a:r>
                      <a:endParaRPr b="1" sz="800"/>
                    </a:p>
                  </a:txBody>
                  <a:tcPr marT="91425" marB="91425" marR="91425" marL="91425"/>
                </a:tc>
                <a:tc>
                  <a:txBody>
                    <a:bodyPr/>
                    <a:lstStyle/>
                    <a:p>
                      <a:pPr indent="0" lvl="0" marL="0" rtl="0" algn="ctr">
                        <a:spcBef>
                          <a:spcPts val="0"/>
                        </a:spcBef>
                        <a:spcAft>
                          <a:spcPts val="0"/>
                        </a:spcAft>
                        <a:buNone/>
                      </a:pPr>
                      <a:r>
                        <a:rPr b="1" lang="en" sz="800"/>
                        <a:t>1</a:t>
                      </a:r>
                      <a:endParaRPr b="1" sz="800"/>
                    </a:p>
                  </a:txBody>
                  <a:tcPr marT="91425" marB="91425" marR="91425" marL="91425"/>
                </a:tc>
                <a:tc>
                  <a:txBody>
                    <a:bodyPr/>
                    <a:lstStyle/>
                    <a:p>
                      <a:pPr indent="0" lvl="0" marL="0" rtl="0" algn="ctr">
                        <a:spcBef>
                          <a:spcPts val="0"/>
                        </a:spcBef>
                        <a:spcAft>
                          <a:spcPts val="0"/>
                        </a:spcAft>
                        <a:buNone/>
                      </a:pPr>
                      <a:r>
                        <a:rPr b="1" lang="en" sz="800"/>
                        <a:t>1</a:t>
                      </a:r>
                      <a:endParaRPr b="1" sz="800"/>
                    </a:p>
                  </a:txBody>
                  <a:tcPr marT="91425" marB="91425" marR="91425" marL="91425"/>
                </a:tc>
                <a:tc>
                  <a:txBody>
                    <a:bodyPr/>
                    <a:lstStyle/>
                    <a:p>
                      <a:pPr indent="0" lvl="0" marL="0" rtl="0" algn="ctr">
                        <a:spcBef>
                          <a:spcPts val="0"/>
                        </a:spcBef>
                        <a:spcAft>
                          <a:spcPts val="0"/>
                        </a:spcAft>
                        <a:buNone/>
                      </a:pPr>
                      <a:r>
                        <a:rPr b="1" lang="en" sz="800"/>
                        <a:t>0</a:t>
                      </a:r>
                      <a:endParaRPr b="1" sz="8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7650" y="6175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2307"/>
              <a:buFont typeface="Arial"/>
              <a:buNone/>
            </a:pPr>
            <a:r>
              <a:rPr lang="en"/>
              <a:t>Dataset </a:t>
            </a:r>
            <a:endParaRPr/>
          </a:p>
          <a:p>
            <a:pPr indent="0" lvl="0" marL="0" rtl="0" algn="l">
              <a:spcBef>
                <a:spcPts val="1200"/>
              </a:spcBef>
              <a:spcAft>
                <a:spcPts val="0"/>
              </a:spcAft>
              <a:buNone/>
            </a:pPr>
            <a:r>
              <a:t/>
            </a:r>
            <a:endParaRPr/>
          </a:p>
        </p:txBody>
      </p:sp>
      <p:pic>
        <p:nvPicPr>
          <p:cNvPr id="129" name="Google Shape;129;p18"/>
          <p:cNvPicPr preferRelativeResize="0"/>
          <p:nvPr/>
        </p:nvPicPr>
        <p:blipFill>
          <a:blip r:embed="rId3">
            <a:alphaModFix/>
          </a:blip>
          <a:stretch>
            <a:fillRect/>
          </a:stretch>
        </p:blipFill>
        <p:spPr>
          <a:xfrm>
            <a:off x="4950050" y="824525"/>
            <a:ext cx="4145501" cy="2917425"/>
          </a:xfrm>
          <a:prstGeom prst="rect">
            <a:avLst/>
          </a:prstGeom>
          <a:noFill/>
          <a:ln>
            <a:noFill/>
          </a:ln>
        </p:spPr>
      </p:pic>
      <p:sp>
        <p:nvSpPr>
          <p:cNvPr id="130" name="Google Shape;130;p18"/>
          <p:cNvSpPr txBox="1"/>
          <p:nvPr>
            <p:ph idx="1" type="body"/>
          </p:nvPr>
        </p:nvSpPr>
        <p:spPr>
          <a:xfrm>
            <a:off x="4811850" y="4050150"/>
            <a:ext cx="3798600" cy="928200"/>
          </a:xfrm>
          <a:prstGeom prst="rect">
            <a:avLst/>
          </a:prstGeom>
        </p:spPr>
        <p:txBody>
          <a:bodyPr anchorCtr="0" anchor="t" bIns="91425" lIns="91425" spcFirstLastPara="1" rIns="91425" wrap="square" tIns="91425">
            <a:normAutofit fontScale="85000"/>
          </a:bodyPr>
          <a:lstStyle/>
          <a:p>
            <a:pPr indent="-304165" lvl="0" marL="457200" rtl="0" algn="l">
              <a:spcBef>
                <a:spcPts val="0"/>
              </a:spcBef>
              <a:spcAft>
                <a:spcPts val="0"/>
              </a:spcAft>
              <a:buClr>
                <a:schemeClr val="dk2"/>
              </a:buClr>
              <a:buSzPct val="100000"/>
              <a:buChar char="●"/>
            </a:pPr>
            <a:r>
              <a:rPr lang="en" sz="1400">
                <a:solidFill>
                  <a:schemeClr val="dk2"/>
                </a:solidFill>
              </a:rPr>
              <a:t>The plot of labeled data frequencies indicates a significant class imbalance, with the majority of comments classified as non-toxic.</a:t>
            </a:r>
            <a:endParaRPr sz="1400">
              <a:solidFill>
                <a:schemeClr val="dk2"/>
              </a:solidFill>
            </a:endParaRPr>
          </a:p>
        </p:txBody>
      </p:sp>
      <p:grpSp>
        <p:nvGrpSpPr>
          <p:cNvPr id="131" name="Google Shape;131;p18"/>
          <p:cNvGrpSpPr/>
          <p:nvPr/>
        </p:nvGrpSpPr>
        <p:grpSpPr>
          <a:xfrm>
            <a:off x="555714" y="1979474"/>
            <a:ext cx="3798435" cy="2917263"/>
            <a:chOff x="2807065" y="-490705"/>
            <a:chExt cx="3755621" cy="3247899"/>
          </a:xfrm>
        </p:grpSpPr>
        <p:pic>
          <p:nvPicPr>
            <p:cNvPr id="132" name="Google Shape;132;p18"/>
            <p:cNvPicPr preferRelativeResize="0"/>
            <p:nvPr/>
          </p:nvPicPr>
          <p:blipFill>
            <a:blip r:embed="rId4">
              <a:alphaModFix/>
            </a:blip>
            <a:stretch>
              <a:fillRect/>
            </a:stretch>
          </p:blipFill>
          <p:spPr>
            <a:xfrm>
              <a:off x="2807065" y="-490705"/>
              <a:ext cx="3755621" cy="3247899"/>
            </a:xfrm>
            <a:prstGeom prst="rect">
              <a:avLst/>
            </a:prstGeom>
            <a:noFill/>
            <a:ln>
              <a:noFill/>
            </a:ln>
          </p:spPr>
        </p:pic>
        <p:sp>
          <p:nvSpPr>
            <p:cNvPr id="133" name="Google Shape;133;p18"/>
            <p:cNvSpPr txBox="1"/>
            <p:nvPr/>
          </p:nvSpPr>
          <p:spPr>
            <a:xfrm>
              <a:off x="4173448" y="-165030"/>
              <a:ext cx="2018100" cy="10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toxic                        15294</a:t>
              </a:r>
              <a:endParaRPr sz="800">
                <a:solidFill>
                  <a:schemeClr val="accent1"/>
                </a:solidFill>
                <a:latin typeface="Lato"/>
                <a:ea typeface="Lato"/>
                <a:cs typeface="Lato"/>
                <a:sym typeface="Lato"/>
              </a:endParaRPr>
            </a:p>
            <a:p>
              <a:pPr indent="0" lvl="0" marL="0" rtl="0" algn="l">
                <a:spcBef>
                  <a:spcPts val="0"/>
                </a:spcBef>
                <a:spcAft>
                  <a:spcPts val="0"/>
                </a:spcAft>
                <a:buNone/>
              </a:pPr>
              <a:r>
                <a:rPr lang="en" sz="800">
                  <a:solidFill>
                    <a:schemeClr val="accent1"/>
                  </a:solidFill>
                  <a:latin typeface="Lato"/>
                  <a:ea typeface="Lato"/>
                  <a:cs typeface="Lato"/>
                  <a:sym typeface="Lato"/>
                </a:rPr>
                <a:t>obscene                 8449</a:t>
              </a:r>
              <a:endParaRPr sz="800">
                <a:solidFill>
                  <a:schemeClr val="accent1"/>
                </a:solidFill>
                <a:latin typeface="Lato"/>
                <a:ea typeface="Lato"/>
                <a:cs typeface="Lato"/>
                <a:sym typeface="Lato"/>
              </a:endParaRPr>
            </a:p>
            <a:p>
              <a:pPr indent="0" lvl="0" marL="0" rtl="0" algn="l">
                <a:spcBef>
                  <a:spcPts val="0"/>
                </a:spcBef>
                <a:spcAft>
                  <a:spcPts val="0"/>
                </a:spcAft>
                <a:buNone/>
              </a:pPr>
              <a:r>
                <a:rPr lang="en" sz="800">
                  <a:solidFill>
                    <a:schemeClr val="accent1"/>
                  </a:solidFill>
                  <a:latin typeface="Lato"/>
                  <a:ea typeface="Lato"/>
                  <a:cs typeface="Lato"/>
                  <a:sym typeface="Lato"/>
                </a:rPr>
                <a:t>threat                     478</a:t>
              </a:r>
              <a:endParaRPr sz="800">
                <a:solidFill>
                  <a:schemeClr val="accent1"/>
                </a:solidFill>
                <a:latin typeface="Lato"/>
                <a:ea typeface="Lato"/>
                <a:cs typeface="Lato"/>
                <a:sym typeface="Lato"/>
              </a:endParaRPr>
            </a:p>
            <a:p>
              <a:pPr indent="0" lvl="0" marL="0" rtl="0" algn="l">
                <a:spcBef>
                  <a:spcPts val="0"/>
                </a:spcBef>
                <a:spcAft>
                  <a:spcPts val="0"/>
                </a:spcAft>
                <a:buNone/>
              </a:pPr>
              <a:r>
                <a:rPr lang="en" sz="800">
                  <a:solidFill>
                    <a:schemeClr val="accent1"/>
                  </a:solidFill>
                  <a:latin typeface="Lato"/>
                  <a:ea typeface="Lato"/>
                  <a:cs typeface="Lato"/>
                  <a:sym typeface="Lato"/>
                </a:rPr>
                <a:t>insult                      7877</a:t>
              </a:r>
              <a:endParaRPr sz="8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 sz="800">
                  <a:solidFill>
                    <a:schemeClr val="accent1"/>
                  </a:solidFill>
                  <a:latin typeface="Lato"/>
                  <a:ea typeface="Lato"/>
                  <a:cs typeface="Lato"/>
                  <a:sym typeface="Lato"/>
                </a:rPr>
                <a:t>identity_hate     1405</a:t>
              </a:r>
              <a:endParaRPr sz="800">
                <a:solidFill>
                  <a:schemeClr val="accent1"/>
                </a:solidFill>
                <a:latin typeface="Lato"/>
                <a:ea typeface="Lato"/>
                <a:cs typeface="Lato"/>
                <a:sym typeface="Lato"/>
              </a:endParaRPr>
            </a:p>
          </p:txBody>
        </p:sp>
      </p:grpSp>
      <p:cxnSp>
        <p:nvCxnSpPr>
          <p:cNvPr id="134" name="Google Shape;134;p18"/>
          <p:cNvCxnSpPr/>
          <p:nvPr/>
        </p:nvCxnSpPr>
        <p:spPr>
          <a:xfrm flipH="1">
            <a:off x="4715400" y="617525"/>
            <a:ext cx="9000" cy="4279200"/>
          </a:xfrm>
          <a:prstGeom prst="straightConnector1">
            <a:avLst/>
          </a:prstGeom>
          <a:noFill/>
          <a:ln cap="flat" cmpd="sng" w="9525">
            <a:solidFill>
              <a:schemeClr val="dk2"/>
            </a:solidFill>
            <a:prstDash val="solid"/>
            <a:round/>
            <a:headEnd len="med" w="med" type="none"/>
            <a:tailEnd len="med" w="med" type="none"/>
          </a:ln>
        </p:spPr>
      </p:cxnSp>
      <p:sp>
        <p:nvSpPr>
          <p:cNvPr id="135" name="Google Shape;135;p18"/>
          <p:cNvSpPr txBox="1"/>
          <p:nvPr>
            <p:ph idx="1" type="body"/>
          </p:nvPr>
        </p:nvSpPr>
        <p:spPr>
          <a:xfrm>
            <a:off x="55400" y="1202500"/>
            <a:ext cx="4448700" cy="8427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chemeClr val="dk2"/>
              </a:buClr>
              <a:buSzPts val="1150"/>
              <a:buChar char="●"/>
            </a:pPr>
            <a:r>
              <a:rPr lang="en" sz="1150">
                <a:solidFill>
                  <a:schemeClr val="dk2"/>
                </a:solidFill>
              </a:rPr>
              <a:t>Further analysis reveals that among all the labels, 'toxic' is the most frequently observed in the training dataset, whereas 'threat' appears the least often.</a:t>
            </a:r>
            <a:endParaRPr sz="1150">
              <a:solidFill>
                <a:schemeClr val="dk2"/>
              </a:solidFill>
            </a:endParaRPr>
          </a:p>
        </p:txBody>
      </p:sp>
      <p:cxnSp>
        <p:nvCxnSpPr>
          <p:cNvPr id="136" name="Google Shape;136;p18"/>
          <p:cNvCxnSpPr/>
          <p:nvPr/>
        </p:nvCxnSpPr>
        <p:spPr>
          <a:xfrm flipH="1">
            <a:off x="4647600" y="617525"/>
            <a:ext cx="9000" cy="427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729450" y="570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142" name="Google Shape;142;p19"/>
          <p:cNvSpPr txBox="1"/>
          <p:nvPr>
            <p:ph idx="1" type="body"/>
          </p:nvPr>
        </p:nvSpPr>
        <p:spPr>
          <a:xfrm>
            <a:off x="501425" y="1295725"/>
            <a:ext cx="8229900" cy="3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0D0D0D"/>
                </a:solidFill>
              </a:rPr>
              <a:t>1. Text Cleaning</a:t>
            </a:r>
            <a:endParaRPr sz="1400">
              <a:solidFill>
                <a:srgbClr val="0D0D0D"/>
              </a:solidFill>
            </a:endParaRPr>
          </a:p>
          <a:p>
            <a:pPr indent="-292100" lvl="0" marL="457200" rtl="0" algn="l">
              <a:spcBef>
                <a:spcPts val="1500"/>
              </a:spcBef>
              <a:spcAft>
                <a:spcPts val="0"/>
              </a:spcAft>
              <a:buClr>
                <a:srgbClr val="0D0D0D"/>
              </a:buClr>
              <a:buSzPts val="1000"/>
              <a:buFont typeface="Roboto"/>
              <a:buChar char="●"/>
            </a:pPr>
            <a:r>
              <a:rPr b="1" lang="en" sz="1000">
                <a:solidFill>
                  <a:srgbClr val="0D0D0D"/>
                </a:solidFill>
              </a:rPr>
              <a:t>Normalization</a:t>
            </a:r>
            <a:r>
              <a:rPr lang="en" sz="1000">
                <a:solidFill>
                  <a:srgbClr val="0D0D0D"/>
                </a:solidFill>
              </a:rPr>
              <a:t>: Convert text </a:t>
            </a:r>
            <a:r>
              <a:rPr b="1" lang="en" sz="1000" u="sng">
                <a:solidFill>
                  <a:srgbClr val="0D0D0D"/>
                </a:solidFill>
              </a:rPr>
              <a:t>String</a:t>
            </a:r>
            <a:r>
              <a:rPr lang="en" sz="1000">
                <a:solidFill>
                  <a:srgbClr val="0D0D0D"/>
                </a:solidFill>
              </a:rPr>
              <a:t> format, </a:t>
            </a:r>
            <a:r>
              <a:rPr b="1" lang="en" sz="1000" u="sng">
                <a:solidFill>
                  <a:srgbClr val="0D0D0D"/>
                </a:solidFill>
              </a:rPr>
              <a:t>Lowercase</a:t>
            </a:r>
            <a:r>
              <a:rPr lang="en" sz="1000">
                <a:solidFill>
                  <a:srgbClr val="0D0D0D"/>
                </a:solidFill>
              </a:rPr>
              <a:t>, keep only </a:t>
            </a:r>
            <a:r>
              <a:rPr b="1" lang="en" sz="1000" u="sng">
                <a:solidFill>
                  <a:srgbClr val="0D0D0D"/>
                </a:solidFill>
              </a:rPr>
              <a:t>,.?!</a:t>
            </a:r>
            <a:r>
              <a:rPr lang="en" sz="1000">
                <a:solidFill>
                  <a:srgbClr val="0D0D0D"/>
                </a:solidFill>
              </a:rPr>
              <a:t> for special characters, </a:t>
            </a:r>
            <a:r>
              <a:rPr b="1" lang="en" sz="1000" u="sng">
                <a:solidFill>
                  <a:srgbClr val="0D0D0D"/>
                </a:solidFill>
              </a:rPr>
              <a:t>removed URLs, HTML tags</a:t>
            </a:r>
            <a:endParaRPr b="1" sz="1000" u="sng">
              <a:solidFill>
                <a:srgbClr val="0D0D0D"/>
              </a:solidFill>
            </a:endParaRPr>
          </a:p>
          <a:p>
            <a:pPr indent="-292100" lvl="0" marL="457200" rtl="0" algn="l">
              <a:spcBef>
                <a:spcPts val="0"/>
              </a:spcBef>
              <a:spcAft>
                <a:spcPts val="0"/>
              </a:spcAft>
              <a:buClr>
                <a:srgbClr val="0D0D0D"/>
              </a:buClr>
              <a:buSzPts val="1000"/>
              <a:buFont typeface="Roboto"/>
              <a:buChar char="●"/>
            </a:pPr>
            <a:r>
              <a:rPr b="1" lang="en" sz="1000">
                <a:solidFill>
                  <a:srgbClr val="0D0D0D"/>
                </a:solidFill>
              </a:rPr>
              <a:t>Tokenization</a:t>
            </a:r>
            <a:r>
              <a:rPr lang="en" sz="1000">
                <a:solidFill>
                  <a:srgbClr val="0D0D0D"/>
                </a:solidFill>
              </a:rPr>
              <a:t>:  Remove stop words. Split text into </a:t>
            </a:r>
            <a:r>
              <a:rPr b="1" lang="en" sz="1000" u="sng">
                <a:solidFill>
                  <a:srgbClr val="0D0D0D"/>
                </a:solidFill>
              </a:rPr>
              <a:t>NLTK tokens</a:t>
            </a:r>
            <a:r>
              <a:rPr lang="en" sz="1000">
                <a:solidFill>
                  <a:srgbClr val="0D0D0D"/>
                </a:solidFill>
              </a:rPr>
              <a:t>.</a:t>
            </a:r>
            <a:endParaRPr sz="1000">
              <a:solidFill>
                <a:srgbClr val="0D0D0D"/>
              </a:solidFill>
            </a:endParaRPr>
          </a:p>
          <a:p>
            <a:pPr indent="0" lvl="0" marL="0" rtl="0" algn="l">
              <a:spcBef>
                <a:spcPts val="1500"/>
              </a:spcBef>
              <a:spcAft>
                <a:spcPts val="0"/>
              </a:spcAft>
              <a:buNone/>
            </a:pPr>
            <a:r>
              <a:rPr b="1" lang="en" sz="1400">
                <a:solidFill>
                  <a:srgbClr val="0D0D0D"/>
                </a:solidFill>
              </a:rPr>
              <a:t>2. Embeddings</a:t>
            </a:r>
            <a:endParaRPr sz="1400">
              <a:solidFill>
                <a:srgbClr val="0D0D0D"/>
              </a:solidFill>
            </a:endParaRPr>
          </a:p>
          <a:p>
            <a:pPr indent="-304800" lvl="0" marL="457200" rtl="0" algn="l">
              <a:spcBef>
                <a:spcPts val="1500"/>
              </a:spcBef>
              <a:spcAft>
                <a:spcPts val="0"/>
              </a:spcAft>
              <a:buClr>
                <a:srgbClr val="0D0D0D"/>
              </a:buClr>
              <a:buSzPts val="1200"/>
              <a:buFont typeface="Roboto"/>
              <a:buChar char="●"/>
            </a:pPr>
            <a:r>
              <a:rPr b="1" lang="en" sz="1200">
                <a:solidFill>
                  <a:srgbClr val="0D0D0D"/>
                </a:solidFill>
              </a:rPr>
              <a:t>FastText(vector size= 300)</a:t>
            </a:r>
            <a:r>
              <a:rPr lang="en" sz="1200">
                <a:solidFill>
                  <a:srgbClr val="0D0D0D"/>
                </a:solidFill>
              </a:rPr>
              <a:t>: Recognized for capturing subword information, useful for understanding suffixes and prefixes.</a:t>
            </a:r>
            <a:endParaRPr sz="1200">
              <a:solidFill>
                <a:srgbClr val="0D0D0D"/>
              </a:solidFill>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rPr>
              <a:t>Word2vec(vector size= 100): </a:t>
            </a:r>
            <a:r>
              <a:rPr lang="en" sz="1200">
                <a:solidFill>
                  <a:srgbClr val="0D0D0D"/>
                </a:solidFill>
              </a:rPr>
              <a:t>Because it effectively captures semantic relationships between words, allowing for more nuanced text analysis and improved performance</a:t>
            </a:r>
            <a:endParaRPr sz="1200">
              <a:solidFill>
                <a:srgbClr val="0D0D0D"/>
              </a:solidFill>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rPr>
              <a:t>Average Sentence Vector: </a:t>
            </a:r>
            <a:r>
              <a:rPr lang="en" sz="1200">
                <a:solidFill>
                  <a:srgbClr val="0D0D0D"/>
                </a:solidFill>
              </a:rPr>
              <a:t>One sentence - one vector</a:t>
            </a:r>
            <a:endParaRPr sz="1200">
              <a:solidFill>
                <a:srgbClr val="0D0D0D"/>
              </a:solidFill>
            </a:endParaRPr>
          </a:p>
          <a:p>
            <a:pPr indent="0" lvl="0" marL="0" rtl="0" algn="l">
              <a:spcBef>
                <a:spcPts val="1500"/>
              </a:spcBef>
              <a:spcAft>
                <a:spcPts val="0"/>
              </a:spcAft>
              <a:buNone/>
            </a:pPr>
            <a:r>
              <a:rPr b="1" lang="en" sz="1200">
                <a:solidFill>
                  <a:schemeClr val="dk1"/>
                </a:solidFill>
              </a:rPr>
              <a:t>For the UI we used the FastText, but also trained CNN on Word2Vec which gave us better results!</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1500"/>
              </a:spcAft>
              <a:buNone/>
            </a:pPr>
            <a:r>
              <a:rPr b="1" lang="en" sz="1400">
                <a:solidFill>
                  <a:srgbClr val="0D0D0D"/>
                </a:solidFill>
              </a:rPr>
              <a:t>3. Visualization - </a:t>
            </a:r>
            <a:r>
              <a:rPr lang="en" sz="1200">
                <a:solidFill>
                  <a:srgbClr val="0D0D0D"/>
                </a:solidFill>
              </a:rPr>
              <a:t>Help understand the frequent words in each class.</a:t>
            </a:r>
            <a:endParaRPr sz="1200"/>
          </a:p>
        </p:txBody>
      </p:sp>
      <p:pic>
        <p:nvPicPr>
          <p:cNvPr id="143" name="Google Shape;143;p19"/>
          <p:cNvPicPr preferRelativeResize="0"/>
          <p:nvPr/>
        </p:nvPicPr>
        <p:blipFill rotWithShape="1">
          <a:blip r:embed="rId3">
            <a:alphaModFix/>
          </a:blip>
          <a:srcRect b="34305" l="22335" r="20759" t="13448"/>
          <a:stretch/>
        </p:blipFill>
        <p:spPr>
          <a:xfrm>
            <a:off x="7888650" y="478298"/>
            <a:ext cx="1255350" cy="1244851"/>
          </a:xfrm>
          <a:prstGeom prst="rect">
            <a:avLst/>
          </a:prstGeom>
          <a:noFill/>
          <a:ln>
            <a:noFill/>
          </a:ln>
        </p:spPr>
      </p:pic>
      <p:sp>
        <p:nvSpPr>
          <p:cNvPr id="144" name="Google Shape;144;p19"/>
          <p:cNvSpPr/>
          <p:nvPr/>
        </p:nvSpPr>
        <p:spPr>
          <a:xfrm flipH="1">
            <a:off x="5214300" y="3451550"/>
            <a:ext cx="1118100" cy="5352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youuuu</a:t>
            </a:r>
            <a:endParaRPr>
              <a:latin typeface="Lato"/>
              <a:ea typeface="Lato"/>
              <a:cs typeface="Lato"/>
              <a:sym typeface="Lato"/>
            </a:endParaRPr>
          </a:p>
        </p:txBody>
      </p:sp>
      <p:sp>
        <p:nvSpPr>
          <p:cNvPr id="145" name="Google Shape;145;p19"/>
          <p:cNvSpPr txBox="1"/>
          <p:nvPr/>
        </p:nvSpPr>
        <p:spPr>
          <a:xfrm>
            <a:off x="6332400" y="3426650"/>
            <a:ext cx="14436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Fasttext       ✅</a:t>
            </a:r>
            <a:endParaRPr b="1" sz="1100">
              <a:solidFill>
                <a:schemeClr val="accent1"/>
              </a:solidFill>
              <a:latin typeface="Lato"/>
              <a:ea typeface="Lato"/>
              <a:cs typeface="Lato"/>
              <a:sym typeface="Lato"/>
            </a:endParaRPr>
          </a:p>
          <a:p>
            <a:pPr indent="0" lvl="0" marL="0" rtl="0" algn="l">
              <a:spcBef>
                <a:spcPts val="0"/>
              </a:spcBef>
              <a:spcAft>
                <a:spcPts val="0"/>
              </a:spcAft>
              <a:buNone/>
            </a:pPr>
            <a:r>
              <a:rPr b="1" lang="en" sz="1100">
                <a:solidFill>
                  <a:schemeClr val="accent1"/>
                </a:solidFill>
                <a:latin typeface="Lato"/>
                <a:ea typeface="Lato"/>
                <a:cs typeface="Lato"/>
                <a:sym typeface="Lato"/>
              </a:rPr>
              <a:t>Word2vec  ❌</a:t>
            </a:r>
            <a:endParaRPr b="1" sz="11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rotWithShape="1">
          <a:blip r:embed="rId3">
            <a:alphaModFix/>
          </a:blip>
          <a:srcRect b="0" l="4278" r="0" t="0"/>
          <a:stretch/>
        </p:blipFill>
        <p:spPr>
          <a:xfrm>
            <a:off x="2592050" y="93525"/>
            <a:ext cx="4516076"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729450" y="626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Data Preprocessing</a:t>
            </a:r>
            <a:endParaRPr/>
          </a:p>
        </p:txBody>
      </p:sp>
      <p:sp>
        <p:nvSpPr>
          <p:cNvPr id="156" name="Google Shape;156;p21"/>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b="1" lang="en" sz="1400">
                <a:solidFill>
                  <a:srgbClr val="0D0D0D"/>
                </a:solidFill>
              </a:rPr>
              <a:t>3. Visualization:</a:t>
            </a:r>
            <a:endParaRPr sz="1400">
              <a:solidFill>
                <a:srgbClr val="0D0D0D"/>
              </a:solidFill>
            </a:endParaRPr>
          </a:p>
          <a:p>
            <a:pPr indent="-317500" lvl="1" marL="914400" rtl="0" algn="l">
              <a:spcBef>
                <a:spcPts val="1500"/>
              </a:spcBef>
              <a:spcAft>
                <a:spcPts val="0"/>
              </a:spcAft>
              <a:buClr>
                <a:srgbClr val="0D0D0D"/>
              </a:buClr>
              <a:buSzPts val="1400"/>
              <a:buFont typeface="Roboto"/>
              <a:buChar char="●"/>
            </a:pPr>
            <a:r>
              <a:rPr b="1" lang="en" sz="1400">
                <a:solidFill>
                  <a:srgbClr val="0D0D0D"/>
                </a:solidFill>
              </a:rPr>
              <a:t>Word Cloud Visualization</a:t>
            </a:r>
            <a:r>
              <a:rPr lang="en" sz="1400">
                <a:solidFill>
                  <a:srgbClr val="0D0D0D"/>
                </a:solidFill>
              </a:rPr>
              <a:t>: To identify and visualize frequent words and themes in the dataset, aiding in the understanding of common toxic patterns.</a:t>
            </a:r>
            <a:endParaRPr sz="1400">
              <a:solidFill>
                <a:schemeClr val="dk1"/>
              </a:solidFill>
            </a:endParaRPr>
          </a:p>
          <a:p>
            <a:pPr indent="0" lvl="0" marL="0" rtl="0" algn="l">
              <a:spcBef>
                <a:spcPts val="1500"/>
              </a:spcBef>
              <a:spcAft>
                <a:spcPts val="1200"/>
              </a:spcAft>
              <a:buNone/>
            </a:pPr>
            <a:r>
              <a:rPr lang="en" sz="1400">
                <a:solidFill>
                  <a:schemeClr val="dk1"/>
                </a:solidFill>
              </a:rPr>
              <a:t>Example</a:t>
            </a:r>
            <a:r>
              <a:rPr lang="en" sz="1400">
                <a:solidFill>
                  <a:schemeClr val="dk1"/>
                </a:solidFill>
              </a:rPr>
              <a:t> for Word Cloud Visualization:</a:t>
            </a:r>
            <a:endParaRPr sz="1400">
              <a:solidFill>
                <a:schemeClr val="dk1"/>
              </a:solidFill>
            </a:endParaRPr>
          </a:p>
        </p:txBody>
      </p:sp>
      <p:pic>
        <p:nvPicPr>
          <p:cNvPr id="157" name="Google Shape;157;p21"/>
          <p:cNvPicPr preferRelativeResize="0"/>
          <p:nvPr/>
        </p:nvPicPr>
        <p:blipFill rotWithShape="1">
          <a:blip r:embed="rId3">
            <a:alphaModFix/>
          </a:blip>
          <a:srcRect b="34305" l="22335" r="20759" t="13448"/>
          <a:stretch/>
        </p:blipFill>
        <p:spPr>
          <a:xfrm>
            <a:off x="7404550" y="3389725"/>
            <a:ext cx="1739450" cy="1724900"/>
          </a:xfrm>
          <a:prstGeom prst="rect">
            <a:avLst/>
          </a:prstGeom>
          <a:noFill/>
          <a:ln>
            <a:noFill/>
          </a:ln>
        </p:spPr>
      </p:pic>
      <p:pic>
        <p:nvPicPr>
          <p:cNvPr id="158" name="Google Shape;158;p21"/>
          <p:cNvPicPr preferRelativeResize="0"/>
          <p:nvPr/>
        </p:nvPicPr>
        <p:blipFill>
          <a:blip r:embed="rId4">
            <a:alphaModFix/>
          </a:blip>
          <a:stretch>
            <a:fillRect/>
          </a:stretch>
        </p:blipFill>
        <p:spPr>
          <a:xfrm>
            <a:off x="2425350" y="2900225"/>
            <a:ext cx="3985598" cy="2142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